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4"/>
  </p:notesMasterIdLst>
  <p:handoutMasterIdLst>
    <p:handoutMasterId r:id="rId25"/>
  </p:handoutMasterIdLst>
  <p:sldIdLst>
    <p:sldId id="274" r:id="rId6"/>
    <p:sldId id="288" r:id="rId7"/>
    <p:sldId id="260" r:id="rId8"/>
    <p:sldId id="283" r:id="rId9"/>
    <p:sldId id="261" r:id="rId10"/>
    <p:sldId id="282" r:id="rId11"/>
    <p:sldId id="301" r:id="rId12"/>
    <p:sldId id="305" r:id="rId13"/>
    <p:sldId id="289" r:id="rId14"/>
    <p:sldId id="290" r:id="rId15"/>
    <p:sldId id="291" r:id="rId16"/>
    <p:sldId id="292" r:id="rId17"/>
    <p:sldId id="294" r:id="rId18"/>
    <p:sldId id="295" r:id="rId19"/>
    <p:sldId id="296" r:id="rId20"/>
    <p:sldId id="299" r:id="rId21"/>
    <p:sldId id="298" r:id="rId22"/>
    <p:sldId id="303" r:id="rId2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58">
          <p15:clr>
            <a:srgbClr val="A4A3A4"/>
          </p15:clr>
        </p15:guide>
        <p15:guide id="2" orient="horz" pos="3725">
          <p15:clr>
            <a:srgbClr val="A4A3A4"/>
          </p15:clr>
        </p15:guide>
        <p15:guide id="3" pos="340">
          <p15:clr>
            <a:srgbClr val="A4A3A4"/>
          </p15:clr>
        </p15:guide>
        <p15:guide id="4" pos="53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lph, Sam" initials="RS" lastIdx="1" clrIdx="0">
    <p:extLst>
      <p:ext uri="{19B8F6BF-5375-455C-9EA6-DF929625EA0E}">
        <p15:presenceInfo xmlns:p15="http://schemas.microsoft.com/office/powerpoint/2012/main" userId="S::Sam.Ralph@defra.gov.uk::fde4aa97-ddd0-4eb3-890d-2b278c1ff2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0AF41"/>
    <a:srgbClr val="41C0F0"/>
    <a:srgbClr val="8FB521"/>
    <a:srgbClr val="FFD500"/>
    <a:srgbClr val="8FBF21"/>
    <a:srgbClr val="81B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031FDD-8742-47C7-A56A-929C61233608}" v="1203" dt="2021-05-11T08:16:41.463"/>
    <p1510:client id="{363DDE86-98E7-198B-8AF7-5EDAF0D1C3E9}" v="4" dt="2021-05-10T13:41:58.605"/>
    <p1510:client id="{8C4B0AC2-6A31-ED52-EE92-794D3CCF639D}" v="47" dt="2021-05-10T10:52:15.8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53" y="33"/>
      </p:cViewPr>
      <p:guideLst>
        <p:guide orient="horz" pos="1758"/>
        <p:guide orient="horz" pos="3725"/>
        <p:guide pos="340"/>
        <p:guide pos="53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6E7408-8410-44B9-AB5F-747B01C28F8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5D4F43-570C-4C52-AA18-48FCEC236C2E}">
      <dgm:prSet/>
      <dgm:spPr/>
      <dgm:t>
        <a:bodyPr/>
        <a:lstStyle/>
        <a:p>
          <a:r>
            <a:rPr lang="en-GB"/>
            <a:t>Consultation published </a:t>
          </a:r>
          <a:r>
            <a:rPr lang="en-GB" b="1"/>
            <a:t>18</a:t>
          </a:r>
          <a:r>
            <a:rPr lang="en-GB" b="1" baseline="30000"/>
            <a:t>th</a:t>
          </a:r>
          <a:r>
            <a:rPr lang="en-GB" b="1"/>
            <a:t> March</a:t>
          </a:r>
          <a:endParaRPr lang="en-GB"/>
        </a:p>
      </dgm:t>
    </dgm:pt>
    <dgm:pt modelId="{60BA1329-3A72-4314-8745-0F2E3B09B59B}" type="parTrans" cxnId="{A725605A-2F40-4397-8F9E-71D983B65387}">
      <dgm:prSet/>
      <dgm:spPr/>
      <dgm:t>
        <a:bodyPr/>
        <a:lstStyle/>
        <a:p>
          <a:endParaRPr lang="en-GB"/>
        </a:p>
      </dgm:t>
    </dgm:pt>
    <dgm:pt modelId="{88DD920E-3186-471E-AB9A-4DCF1BA245BC}" type="sibTrans" cxnId="{A725605A-2F40-4397-8F9E-71D983B65387}">
      <dgm:prSet/>
      <dgm:spPr/>
      <dgm:t>
        <a:bodyPr/>
        <a:lstStyle/>
        <a:p>
          <a:endParaRPr lang="en-GB"/>
        </a:p>
      </dgm:t>
    </dgm:pt>
    <dgm:pt modelId="{AE59D02E-43BE-453A-9CDF-488486061090}">
      <dgm:prSet/>
      <dgm:spPr/>
      <dgm:t>
        <a:bodyPr/>
        <a:lstStyle/>
        <a:p>
          <a:r>
            <a:rPr lang="en-GB"/>
            <a:t>Closing on </a:t>
          </a:r>
          <a:r>
            <a:rPr lang="en-GB" b="1"/>
            <a:t>10</a:t>
          </a:r>
          <a:r>
            <a:rPr lang="en-GB" b="1" baseline="30000"/>
            <a:t>th</a:t>
          </a:r>
          <a:r>
            <a:rPr lang="en-GB" b="1"/>
            <a:t> June </a:t>
          </a:r>
          <a:r>
            <a:rPr lang="en-GB"/>
            <a:t>(12 week consultation period)</a:t>
          </a:r>
        </a:p>
      </dgm:t>
    </dgm:pt>
    <dgm:pt modelId="{5A07054C-D3B5-47BC-91CD-6CDE12B89944}" type="parTrans" cxnId="{B8CB24C6-F39E-4625-A3F5-049BE4E6BD84}">
      <dgm:prSet/>
      <dgm:spPr/>
      <dgm:t>
        <a:bodyPr/>
        <a:lstStyle/>
        <a:p>
          <a:endParaRPr lang="en-GB"/>
        </a:p>
      </dgm:t>
    </dgm:pt>
    <dgm:pt modelId="{3CF740A0-A24B-4396-BBE5-C54D6F495E43}" type="sibTrans" cxnId="{B8CB24C6-F39E-4625-A3F5-049BE4E6BD84}">
      <dgm:prSet/>
      <dgm:spPr/>
      <dgm:t>
        <a:bodyPr/>
        <a:lstStyle/>
        <a:p>
          <a:endParaRPr lang="en-GB"/>
        </a:p>
      </dgm:t>
    </dgm:pt>
    <dgm:pt modelId="{8A97CBF0-7814-4D94-A0C1-71F372D8EE25}">
      <dgm:prSet/>
      <dgm:spPr/>
      <dgm:t>
        <a:bodyPr/>
        <a:lstStyle/>
        <a:p>
          <a:r>
            <a:rPr lang="en-GB"/>
            <a:t>Final version Waste Prevention Programme due in the </a:t>
          </a:r>
          <a:r>
            <a:rPr lang="en-GB" b="1"/>
            <a:t>autumn</a:t>
          </a:r>
        </a:p>
      </dgm:t>
    </dgm:pt>
    <dgm:pt modelId="{A24D53A0-1AA0-480E-ACAC-AF8E7F741C11}" type="parTrans" cxnId="{1260765E-B402-4EFE-A466-18D6729AB73E}">
      <dgm:prSet/>
      <dgm:spPr/>
      <dgm:t>
        <a:bodyPr/>
        <a:lstStyle/>
        <a:p>
          <a:endParaRPr lang="en-GB"/>
        </a:p>
      </dgm:t>
    </dgm:pt>
    <dgm:pt modelId="{38D1E14A-8290-4E84-93FA-A69B5E309C29}" type="sibTrans" cxnId="{1260765E-B402-4EFE-A466-18D6729AB73E}">
      <dgm:prSet/>
      <dgm:spPr/>
      <dgm:t>
        <a:bodyPr/>
        <a:lstStyle/>
        <a:p>
          <a:endParaRPr lang="en-GB"/>
        </a:p>
      </dgm:t>
    </dgm:pt>
    <dgm:pt modelId="{511607D4-6C92-452E-B163-540D72852FB6}">
      <dgm:prSet/>
      <dgm:spPr/>
      <dgm:t>
        <a:bodyPr/>
        <a:lstStyle/>
        <a:p>
          <a:r>
            <a:rPr lang="en-GB" b="0"/>
            <a:t>Responses  analysed</a:t>
          </a:r>
        </a:p>
        <a:p>
          <a:r>
            <a:rPr lang="en-GB" b="1"/>
            <a:t>over summer </a:t>
          </a:r>
        </a:p>
      </dgm:t>
    </dgm:pt>
    <dgm:pt modelId="{838A1F2C-CCED-4D26-9B94-C694FDFD4B20}" type="parTrans" cxnId="{E76D9FB6-A0E5-484F-BF10-1A371FD48FBC}">
      <dgm:prSet/>
      <dgm:spPr/>
      <dgm:t>
        <a:bodyPr/>
        <a:lstStyle/>
        <a:p>
          <a:endParaRPr lang="en-GB"/>
        </a:p>
      </dgm:t>
    </dgm:pt>
    <dgm:pt modelId="{4E9E67A6-3652-4923-9364-C04BB191D533}" type="sibTrans" cxnId="{E76D9FB6-A0E5-484F-BF10-1A371FD48FBC}">
      <dgm:prSet/>
      <dgm:spPr/>
      <dgm:t>
        <a:bodyPr/>
        <a:lstStyle/>
        <a:p>
          <a:endParaRPr lang="en-GB"/>
        </a:p>
      </dgm:t>
    </dgm:pt>
    <dgm:pt modelId="{219482D2-AB5C-4400-8C01-6935594999C9}" type="pres">
      <dgm:prSet presAssocID="{5A6E7408-8410-44B9-AB5F-747B01C28F8C}" presName="CompostProcess" presStyleCnt="0">
        <dgm:presLayoutVars>
          <dgm:dir/>
          <dgm:resizeHandles val="exact"/>
        </dgm:presLayoutVars>
      </dgm:prSet>
      <dgm:spPr/>
    </dgm:pt>
    <dgm:pt modelId="{6AB6120B-F61B-46C2-A555-B647517E660C}" type="pres">
      <dgm:prSet presAssocID="{5A6E7408-8410-44B9-AB5F-747B01C28F8C}" presName="arrow" presStyleLbl="bgShp" presStyleIdx="0" presStyleCnt="1"/>
      <dgm:spPr/>
    </dgm:pt>
    <dgm:pt modelId="{B83611EC-D07D-4CE0-8C8A-E910B3AC6ABC}" type="pres">
      <dgm:prSet presAssocID="{5A6E7408-8410-44B9-AB5F-747B01C28F8C}" presName="linearProcess" presStyleCnt="0"/>
      <dgm:spPr/>
    </dgm:pt>
    <dgm:pt modelId="{6B6F66D7-DCFB-4648-AD5F-CF8564B6B242}" type="pres">
      <dgm:prSet presAssocID="{AF5D4F43-570C-4C52-AA18-48FCEC236C2E}" presName="textNode" presStyleLbl="node1" presStyleIdx="0" presStyleCnt="4">
        <dgm:presLayoutVars>
          <dgm:bulletEnabled val="1"/>
        </dgm:presLayoutVars>
      </dgm:prSet>
      <dgm:spPr/>
    </dgm:pt>
    <dgm:pt modelId="{41E09444-159D-4C13-82DA-FA68EE8263AA}" type="pres">
      <dgm:prSet presAssocID="{88DD920E-3186-471E-AB9A-4DCF1BA245BC}" presName="sibTrans" presStyleCnt="0"/>
      <dgm:spPr/>
    </dgm:pt>
    <dgm:pt modelId="{0C95D1F0-AB8E-4364-A48F-0B276857B12F}" type="pres">
      <dgm:prSet presAssocID="{AE59D02E-43BE-453A-9CDF-488486061090}" presName="textNode" presStyleLbl="node1" presStyleIdx="1" presStyleCnt="4">
        <dgm:presLayoutVars>
          <dgm:bulletEnabled val="1"/>
        </dgm:presLayoutVars>
      </dgm:prSet>
      <dgm:spPr/>
    </dgm:pt>
    <dgm:pt modelId="{9FC89A57-5BA2-4A27-911F-4AA909DFD21B}" type="pres">
      <dgm:prSet presAssocID="{3CF740A0-A24B-4396-BBE5-C54D6F495E43}" presName="sibTrans" presStyleCnt="0"/>
      <dgm:spPr/>
    </dgm:pt>
    <dgm:pt modelId="{81B41727-A467-434C-9D35-F62EC27CB352}" type="pres">
      <dgm:prSet presAssocID="{511607D4-6C92-452E-B163-540D72852FB6}" presName="textNode" presStyleLbl="node1" presStyleIdx="2" presStyleCnt="4">
        <dgm:presLayoutVars>
          <dgm:bulletEnabled val="1"/>
        </dgm:presLayoutVars>
      </dgm:prSet>
      <dgm:spPr/>
    </dgm:pt>
    <dgm:pt modelId="{46F71EF7-6B94-4D77-8140-0DDEF7B2289E}" type="pres">
      <dgm:prSet presAssocID="{4E9E67A6-3652-4923-9364-C04BB191D533}" presName="sibTrans" presStyleCnt="0"/>
      <dgm:spPr/>
    </dgm:pt>
    <dgm:pt modelId="{D34FFCDB-64B1-49D9-9696-C6C27CA33E87}" type="pres">
      <dgm:prSet presAssocID="{8A97CBF0-7814-4D94-A0C1-71F372D8EE25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387EC901-E671-46C2-AFDD-841430A7B319}" type="presOf" srcId="{5A6E7408-8410-44B9-AB5F-747B01C28F8C}" destId="{219482D2-AB5C-4400-8C01-6935594999C9}" srcOrd="0" destOrd="0" presId="urn:microsoft.com/office/officeart/2005/8/layout/hProcess9"/>
    <dgm:cxn modelId="{9486C71A-8634-4684-9114-2D70785B198B}" type="presOf" srcId="{AE59D02E-43BE-453A-9CDF-488486061090}" destId="{0C95D1F0-AB8E-4364-A48F-0B276857B12F}" srcOrd="0" destOrd="0" presId="urn:microsoft.com/office/officeart/2005/8/layout/hProcess9"/>
    <dgm:cxn modelId="{ABDE7528-9443-42C0-B134-5458074B2834}" type="presOf" srcId="{511607D4-6C92-452E-B163-540D72852FB6}" destId="{81B41727-A467-434C-9D35-F62EC27CB352}" srcOrd="0" destOrd="0" presId="urn:microsoft.com/office/officeart/2005/8/layout/hProcess9"/>
    <dgm:cxn modelId="{1260765E-B402-4EFE-A466-18D6729AB73E}" srcId="{5A6E7408-8410-44B9-AB5F-747B01C28F8C}" destId="{8A97CBF0-7814-4D94-A0C1-71F372D8EE25}" srcOrd="3" destOrd="0" parTransId="{A24D53A0-1AA0-480E-ACAC-AF8E7F741C11}" sibTransId="{38D1E14A-8290-4E84-93FA-A69B5E309C29}"/>
    <dgm:cxn modelId="{9B9D1D65-CA8A-42FD-A9AD-56B88A7DAA74}" type="presOf" srcId="{AF5D4F43-570C-4C52-AA18-48FCEC236C2E}" destId="{6B6F66D7-DCFB-4648-AD5F-CF8564B6B242}" srcOrd="0" destOrd="0" presId="urn:microsoft.com/office/officeart/2005/8/layout/hProcess9"/>
    <dgm:cxn modelId="{A725605A-2F40-4397-8F9E-71D983B65387}" srcId="{5A6E7408-8410-44B9-AB5F-747B01C28F8C}" destId="{AF5D4F43-570C-4C52-AA18-48FCEC236C2E}" srcOrd="0" destOrd="0" parTransId="{60BA1329-3A72-4314-8745-0F2E3B09B59B}" sibTransId="{88DD920E-3186-471E-AB9A-4DCF1BA245BC}"/>
    <dgm:cxn modelId="{E76D9FB6-A0E5-484F-BF10-1A371FD48FBC}" srcId="{5A6E7408-8410-44B9-AB5F-747B01C28F8C}" destId="{511607D4-6C92-452E-B163-540D72852FB6}" srcOrd="2" destOrd="0" parTransId="{838A1F2C-CCED-4D26-9B94-C694FDFD4B20}" sibTransId="{4E9E67A6-3652-4923-9364-C04BB191D533}"/>
    <dgm:cxn modelId="{B8CB24C6-F39E-4625-A3F5-049BE4E6BD84}" srcId="{5A6E7408-8410-44B9-AB5F-747B01C28F8C}" destId="{AE59D02E-43BE-453A-9CDF-488486061090}" srcOrd="1" destOrd="0" parTransId="{5A07054C-D3B5-47BC-91CD-6CDE12B89944}" sibTransId="{3CF740A0-A24B-4396-BBE5-C54D6F495E43}"/>
    <dgm:cxn modelId="{079D4AE3-0156-4936-9BA1-E417315F5441}" type="presOf" srcId="{8A97CBF0-7814-4D94-A0C1-71F372D8EE25}" destId="{D34FFCDB-64B1-49D9-9696-C6C27CA33E87}" srcOrd="0" destOrd="0" presId="urn:microsoft.com/office/officeart/2005/8/layout/hProcess9"/>
    <dgm:cxn modelId="{44CCBFB4-25B0-4330-A00C-CA25729E1CD3}" type="presParOf" srcId="{219482D2-AB5C-4400-8C01-6935594999C9}" destId="{6AB6120B-F61B-46C2-A555-B647517E660C}" srcOrd="0" destOrd="0" presId="urn:microsoft.com/office/officeart/2005/8/layout/hProcess9"/>
    <dgm:cxn modelId="{E1559498-0908-4AB4-B47C-B2C81A621227}" type="presParOf" srcId="{219482D2-AB5C-4400-8C01-6935594999C9}" destId="{B83611EC-D07D-4CE0-8C8A-E910B3AC6ABC}" srcOrd="1" destOrd="0" presId="urn:microsoft.com/office/officeart/2005/8/layout/hProcess9"/>
    <dgm:cxn modelId="{C0DD9988-4B6D-449A-B9A4-0B0A2C5440E1}" type="presParOf" srcId="{B83611EC-D07D-4CE0-8C8A-E910B3AC6ABC}" destId="{6B6F66D7-DCFB-4648-AD5F-CF8564B6B242}" srcOrd="0" destOrd="0" presId="urn:microsoft.com/office/officeart/2005/8/layout/hProcess9"/>
    <dgm:cxn modelId="{BF36CBE7-0F47-4E5E-B95E-D60001A9AC5D}" type="presParOf" srcId="{B83611EC-D07D-4CE0-8C8A-E910B3AC6ABC}" destId="{41E09444-159D-4C13-82DA-FA68EE8263AA}" srcOrd="1" destOrd="0" presId="urn:microsoft.com/office/officeart/2005/8/layout/hProcess9"/>
    <dgm:cxn modelId="{3F8EBE99-CB34-4D59-B50B-BC45FBDAC293}" type="presParOf" srcId="{B83611EC-D07D-4CE0-8C8A-E910B3AC6ABC}" destId="{0C95D1F0-AB8E-4364-A48F-0B276857B12F}" srcOrd="2" destOrd="0" presId="urn:microsoft.com/office/officeart/2005/8/layout/hProcess9"/>
    <dgm:cxn modelId="{9E188765-2825-4DCD-BBA5-9BF4C336D436}" type="presParOf" srcId="{B83611EC-D07D-4CE0-8C8A-E910B3AC6ABC}" destId="{9FC89A57-5BA2-4A27-911F-4AA909DFD21B}" srcOrd="3" destOrd="0" presId="urn:microsoft.com/office/officeart/2005/8/layout/hProcess9"/>
    <dgm:cxn modelId="{3F29C16E-647D-46FF-B87A-A08036F1F268}" type="presParOf" srcId="{B83611EC-D07D-4CE0-8C8A-E910B3AC6ABC}" destId="{81B41727-A467-434C-9D35-F62EC27CB352}" srcOrd="4" destOrd="0" presId="urn:microsoft.com/office/officeart/2005/8/layout/hProcess9"/>
    <dgm:cxn modelId="{C0BB8213-310D-4317-A1CE-2CAB396E4746}" type="presParOf" srcId="{B83611EC-D07D-4CE0-8C8A-E910B3AC6ABC}" destId="{46F71EF7-6B94-4D77-8140-0DDEF7B2289E}" srcOrd="5" destOrd="0" presId="urn:microsoft.com/office/officeart/2005/8/layout/hProcess9"/>
    <dgm:cxn modelId="{825C1DB1-44D2-40BA-A386-DC65CB8D995A}" type="presParOf" srcId="{B83611EC-D07D-4CE0-8C8A-E910B3AC6ABC}" destId="{D34FFCDB-64B1-49D9-9696-C6C27CA33E8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6120B-F61B-46C2-A555-B647517E660C}">
      <dsp:nvSpPr>
        <dsp:cNvPr id="0" name=""/>
        <dsp:cNvSpPr/>
      </dsp:nvSpPr>
      <dsp:spPr>
        <a:xfrm>
          <a:off x="619839" y="0"/>
          <a:ext cx="7024846" cy="46402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6F66D7-DCFB-4648-AD5F-CF8564B6B242}">
      <dsp:nvSpPr>
        <dsp:cNvPr id="0" name=""/>
        <dsp:cNvSpPr/>
      </dsp:nvSpPr>
      <dsp:spPr>
        <a:xfrm>
          <a:off x="4136" y="1392078"/>
          <a:ext cx="1989458" cy="1856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Consultation published </a:t>
          </a:r>
          <a:r>
            <a:rPr lang="en-GB" sz="1900" b="1" kern="1200"/>
            <a:t>18</a:t>
          </a:r>
          <a:r>
            <a:rPr lang="en-GB" sz="1900" b="1" kern="1200" baseline="30000"/>
            <a:t>th</a:t>
          </a:r>
          <a:r>
            <a:rPr lang="en-GB" sz="1900" b="1" kern="1200"/>
            <a:t> March</a:t>
          </a:r>
          <a:endParaRPr lang="en-GB" sz="1900" kern="1200"/>
        </a:p>
      </dsp:txBody>
      <dsp:txXfrm>
        <a:off x="94744" y="1482686"/>
        <a:ext cx="1808242" cy="1674888"/>
      </dsp:txXfrm>
    </dsp:sp>
    <dsp:sp modelId="{0C95D1F0-AB8E-4364-A48F-0B276857B12F}">
      <dsp:nvSpPr>
        <dsp:cNvPr id="0" name=""/>
        <dsp:cNvSpPr/>
      </dsp:nvSpPr>
      <dsp:spPr>
        <a:xfrm>
          <a:off x="2093067" y="1392078"/>
          <a:ext cx="1989458" cy="1856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Closing on </a:t>
          </a:r>
          <a:r>
            <a:rPr lang="en-GB" sz="1900" b="1" kern="1200"/>
            <a:t>10</a:t>
          </a:r>
          <a:r>
            <a:rPr lang="en-GB" sz="1900" b="1" kern="1200" baseline="30000"/>
            <a:t>th</a:t>
          </a:r>
          <a:r>
            <a:rPr lang="en-GB" sz="1900" b="1" kern="1200"/>
            <a:t> June </a:t>
          </a:r>
          <a:r>
            <a:rPr lang="en-GB" sz="1900" kern="1200"/>
            <a:t>(12 week consultation period)</a:t>
          </a:r>
        </a:p>
      </dsp:txBody>
      <dsp:txXfrm>
        <a:off x="2183675" y="1482686"/>
        <a:ext cx="1808242" cy="1674888"/>
      </dsp:txXfrm>
    </dsp:sp>
    <dsp:sp modelId="{81B41727-A467-434C-9D35-F62EC27CB352}">
      <dsp:nvSpPr>
        <dsp:cNvPr id="0" name=""/>
        <dsp:cNvSpPr/>
      </dsp:nvSpPr>
      <dsp:spPr>
        <a:xfrm>
          <a:off x="4181998" y="1392078"/>
          <a:ext cx="1989458" cy="1856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kern="1200"/>
            <a:t>Responses  analysed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over summer </a:t>
          </a:r>
        </a:p>
      </dsp:txBody>
      <dsp:txXfrm>
        <a:off x="4272606" y="1482686"/>
        <a:ext cx="1808242" cy="1674888"/>
      </dsp:txXfrm>
    </dsp:sp>
    <dsp:sp modelId="{D34FFCDB-64B1-49D9-9696-C6C27CA33E87}">
      <dsp:nvSpPr>
        <dsp:cNvPr id="0" name=""/>
        <dsp:cNvSpPr/>
      </dsp:nvSpPr>
      <dsp:spPr>
        <a:xfrm>
          <a:off x="6270930" y="1392078"/>
          <a:ext cx="1989458" cy="1856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Final version Waste Prevention Programme due in the </a:t>
          </a:r>
          <a:r>
            <a:rPr lang="en-GB" sz="1900" b="1" kern="1200"/>
            <a:t>autumn</a:t>
          </a:r>
        </a:p>
      </dsp:txBody>
      <dsp:txXfrm>
        <a:off x="6361538" y="1482686"/>
        <a:ext cx="1808242" cy="1674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BF584F-DA3E-489E-8D2E-088D1D85CF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763BC2-8653-4EE3-AF84-E57D4620A1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70179D3-3749-4955-9F85-701A6DF0D172}" type="datetimeFigureOut">
              <a:rPr lang="en-GB"/>
              <a:pPr>
                <a:defRPr/>
              </a:pPr>
              <a:t>12/05/2021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69516-44A3-48B8-8181-D84F26D1AB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0D6935-062F-4CF3-BF7B-639F2CC743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636095-BB5F-457A-9369-AF00E6A6BEE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EEB5A52-7456-43EB-A73A-4D43D8211E62}" type="datetimeFigureOut">
              <a:rPr lang="en-GB"/>
              <a:pPr>
                <a:defRPr/>
              </a:pPr>
              <a:t>12/05/2021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436CEE3-4A6E-42A4-A60E-905EAC045C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CA5DD51-D906-446B-A233-51F03C2ED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9F6A5-D0A8-4131-A944-EAD6C1CCB1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B1243-8536-43E6-9297-FD76CE38F2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00516-A197-42CA-BD6D-3E74CA2860C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57DC246E-022B-40EF-BC58-4CA81E9E17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735668"/>
            <a:ext cx="6081104" cy="1215495"/>
          </a:xfrm>
        </p:spPr>
        <p:txBody>
          <a:bodyPr anchor="b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3043239"/>
            <a:ext cx="6081104" cy="98689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979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 and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540800"/>
            <a:ext cx="6940800" cy="464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9738" y="1130400"/>
            <a:ext cx="8264525" cy="300247"/>
          </a:xfrm>
        </p:spPr>
        <p:txBody>
          <a:bodyPr/>
          <a:lstStyle>
            <a:lvl1pPr marL="0" indent="0">
              <a:buNone/>
              <a:defRPr sz="2200" b="0">
                <a:solidFill>
                  <a:srgbClr val="00B05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E83EB-085F-4279-8C90-BC05B712019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5EB74-28CD-4981-A947-42DC4E2FABB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B380C752-2AF3-4972-B242-CA43350107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204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738" y="1540800"/>
            <a:ext cx="4075112" cy="464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540800"/>
            <a:ext cx="4075113" cy="464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AAE57-252A-41CF-9550-F2BB4A07D4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E6F3C-B92B-4074-B79B-2767E6AA86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E8A360-5E96-4821-A590-E517FBB052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722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200" y="471896"/>
            <a:ext cx="8265600" cy="482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200" y="1130400"/>
            <a:ext cx="4039394" cy="298800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200" y="1540800"/>
            <a:ext cx="4039394" cy="464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30400"/>
            <a:ext cx="4075650" cy="298800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540800"/>
            <a:ext cx="4075650" cy="464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3A733B0-540F-4F87-B4C7-CEAB5001A5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70F31F6-8685-4B4F-88F1-E1D4E729BB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3BC06-73A9-4857-8239-ABBEF4E366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9402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de Ba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9" y="480363"/>
            <a:ext cx="2592000" cy="43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738" y="1520825"/>
            <a:ext cx="2592000" cy="4651637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057" y="476251"/>
            <a:ext cx="5517206" cy="5696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82F54-152D-4F3B-988B-8270BDCD09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344B6-AB9C-4A4B-B15E-248F321CB8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D50681-25CD-4F2B-BE3A-97288E048D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1376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ar Sub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200" y="479483"/>
            <a:ext cx="2592000" cy="43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200" y="1130400"/>
            <a:ext cx="2592000" cy="298800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200" y="1540800"/>
            <a:ext cx="2592000" cy="4668837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b="1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756" y="476250"/>
            <a:ext cx="5523044" cy="5713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AF2F65A-0A94-46A9-A3D5-391393EA99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095D697-5552-48B8-8DDA-7379EBEBAA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52FF98-467D-42E8-B134-909DADCAAD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8399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7">
            <a:extLst>
              <a:ext uri="{FF2B5EF4-FFF2-40B4-BE49-F238E27FC236}">
                <a16:creationId xmlns:a16="http://schemas.microsoft.com/office/drawing/2014/main" id="{8AF85476-86E1-4682-B5C1-9486E8A58CFC}"/>
              </a:ext>
            </a:extLst>
          </p:cNvPr>
          <p:cNvSpPr/>
          <p:nvPr userDrawn="1"/>
        </p:nvSpPr>
        <p:spPr>
          <a:xfrm rot="10800000">
            <a:off x="441325" y="5597525"/>
            <a:ext cx="727075" cy="396875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263" y="476250"/>
            <a:ext cx="2077200" cy="53340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4621" y="476250"/>
            <a:ext cx="6029642" cy="569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453B9-3B52-4DA1-AE8E-7CCA32E3B3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8FAAE-8D78-42CD-BA17-34EA3608DF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6A8DB3-ADF2-4972-A0A6-A884B2ACE7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2782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9318A7-85CE-4F8B-A0FC-E5FDCB459F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D024D6-C731-4994-9F93-720434134F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A63EC9-E32A-439A-9FD4-BC96705C59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0121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DC47C0B-DBB7-49EB-B34D-EFA2EB6299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ABFD5E3-50E0-4F03-B01D-C8F13171EA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274081-CCB8-4327-BB4D-5B3BACA04F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054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o graphics)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8C28B6D5-DC7D-4261-A600-77AE785D4B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735668"/>
            <a:ext cx="6081104" cy="1215495"/>
          </a:xfrm>
        </p:spPr>
        <p:txBody>
          <a:bodyPr anchor="b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3043239"/>
            <a:ext cx="6081104" cy="98689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0299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White"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04318B34-8503-4597-B4E1-83EA2836D4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735668"/>
            <a:ext cx="6081104" cy="1215495"/>
          </a:xfrm>
        </p:spPr>
        <p:txBody>
          <a:bodyPr anchor="b"/>
          <a:lstStyle>
            <a:lvl1pPr algn="l"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3043239"/>
            <a:ext cx="6081104" cy="98689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7662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o graphics)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5AAA3537-DEED-4ED6-82CE-578DCFF09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735668"/>
            <a:ext cx="6081104" cy="1215495"/>
          </a:xfrm>
        </p:spPr>
        <p:txBody>
          <a:bodyPr anchor="b"/>
          <a:lstStyle>
            <a:lvl1pPr algn="l"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3043239"/>
            <a:ext cx="6081104" cy="98689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728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istic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>
            <a:extLst>
              <a:ext uri="{FF2B5EF4-FFF2-40B4-BE49-F238E27FC236}">
                <a16:creationId xmlns:a16="http://schemas.microsoft.com/office/drawing/2014/main" id="{D152156B-DD7B-454A-B799-76A5A62846F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1"/>
          </a:xfrm>
        </p:grpSpPr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C7D46FE6-5058-42A1-A78F-184174CBED24}"/>
                </a:ext>
              </a:extLst>
            </p:cNvPr>
            <p:cNvSpPr/>
            <p:nvPr userDrawn="1"/>
          </p:nvSpPr>
          <p:spPr>
            <a:xfrm>
              <a:off x="0" y="5749926"/>
              <a:ext cx="7342188" cy="1108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DB11F01-ED29-4522-956E-0FE06B2578B5}"/>
                </a:ext>
              </a:extLst>
            </p:cNvPr>
            <p:cNvSpPr/>
            <p:nvPr userDrawn="1"/>
          </p:nvSpPr>
          <p:spPr>
            <a:xfrm>
              <a:off x="7342188" y="0"/>
              <a:ext cx="1801812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" name="Isosceles Triangle 11">
              <a:extLst>
                <a:ext uri="{FF2B5EF4-FFF2-40B4-BE49-F238E27FC236}">
                  <a16:creationId xmlns:a16="http://schemas.microsoft.com/office/drawing/2014/main" id="{27782268-4C8C-4E46-9D2D-C0683D23F1C3}"/>
                </a:ext>
              </a:extLst>
            </p:cNvPr>
            <p:cNvSpPr/>
            <p:nvPr userDrawn="1"/>
          </p:nvSpPr>
          <p:spPr>
            <a:xfrm rot="10800000">
              <a:off x="644525" y="5527676"/>
              <a:ext cx="727075" cy="396875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pic>
        <p:nvPicPr>
          <p:cNvPr id="7" name="Picture 13">
            <a:extLst>
              <a:ext uri="{FF2B5EF4-FFF2-40B4-BE49-F238E27FC236}">
                <a16:creationId xmlns:a16="http://schemas.microsoft.com/office/drawing/2014/main" id="{B89E2DE2-08EF-4EBD-89EC-105D421A6D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4337050"/>
            <a:ext cx="8239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5">
            <a:extLst>
              <a:ext uri="{FF2B5EF4-FFF2-40B4-BE49-F238E27FC236}">
                <a16:creationId xmlns:a16="http://schemas.microsoft.com/office/drawing/2014/main" id="{D9915112-E224-4B64-B64B-7FD5729A0A80}"/>
              </a:ext>
            </a:extLst>
          </p:cNvPr>
          <p:cNvCxnSpPr/>
          <p:nvPr userDrawn="1"/>
        </p:nvCxnSpPr>
        <p:spPr>
          <a:xfrm>
            <a:off x="554038" y="6386513"/>
            <a:ext cx="8142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443039"/>
            <a:ext cx="6388309" cy="3948556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F97AE23-0194-441B-8BC2-3E9489D4C2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3B299BF-77B9-46BA-AB43-0A241738C9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232CE7-84E9-46C2-8E8A-60B2FA563D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892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istic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4">
            <a:extLst>
              <a:ext uri="{FF2B5EF4-FFF2-40B4-BE49-F238E27FC236}">
                <a16:creationId xmlns:a16="http://schemas.microsoft.com/office/drawing/2014/main" id="{7C66E65E-B76F-40EA-ACC9-09D0B9911077}"/>
              </a:ext>
            </a:extLst>
          </p:cNvPr>
          <p:cNvSpPr/>
          <p:nvPr userDrawn="1"/>
        </p:nvSpPr>
        <p:spPr>
          <a:xfrm rot="10800000">
            <a:off x="0" y="0"/>
            <a:ext cx="7340600" cy="5924550"/>
          </a:xfrm>
          <a:custGeom>
            <a:avLst/>
            <a:gdLst>
              <a:gd name="connsiteX0" fmla="*/ 7340600 w 7340600"/>
              <a:gd name="connsiteY0" fmla="*/ 5925324 h 5925324"/>
              <a:gd name="connsiteX1" fmla="*/ 0 w 7340600"/>
              <a:gd name="connsiteY1" fmla="*/ 5925324 h 5925324"/>
              <a:gd name="connsiteX2" fmla="*/ 0 w 7340600"/>
              <a:gd name="connsiteY2" fmla="*/ 174789 h 5925324"/>
              <a:gd name="connsiteX3" fmla="*/ 6172563 w 7340600"/>
              <a:gd name="connsiteY3" fmla="*/ 174789 h 5925324"/>
              <a:gd name="connsiteX4" fmla="*/ 6332537 w 7340600"/>
              <a:gd name="connsiteY4" fmla="*/ 0 h 5925324"/>
              <a:gd name="connsiteX5" fmla="*/ 6492511 w 7340600"/>
              <a:gd name="connsiteY5" fmla="*/ 174789 h 5925324"/>
              <a:gd name="connsiteX6" fmla="*/ 7340600 w 7340600"/>
              <a:gd name="connsiteY6" fmla="*/ 174789 h 592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0600" h="5925324">
                <a:moveTo>
                  <a:pt x="7340600" y="5925324"/>
                </a:moveTo>
                <a:lnTo>
                  <a:pt x="0" y="5925324"/>
                </a:lnTo>
                <a:lnTo>
                  <a:pt x="0" y="174789"/>
                </a:lnTo>
                <a:lnTo>
                  <a:pt x="6172563" y="174789"/>
                </a:lnTo>
                <a:lnTo>
                  <a:pt x="6332537" y="0"/>
                </a:lnTo>
                <a:lnTo>
                  <a:pt x="6492511" y="174789"/>
                </a:lnTo>
                <a:lnTo>
                  <a:pt x="7340600" y="174789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4" name="Picture 13">
            <a:extLst>
              <a:ext uri="{FF2B5EF4-FFF2-40B4-BE49-F238E27FC236}">
                <a16:creationId xmlns:a16="http://schemas.microsoft.com/office/drawing/2014/main" id="{BE8C98B5-88D7-4985-91A3-21EB3AB3AA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4337050"/>
            <a:ext cx="8239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5">
            <a:extLst>
              <a:ext uri="{FF2B5EF4-FFF2-40B4-BE49-F238E27FC236}">
                <a16:creationId xmlns:a16="http://schemas.microsoft.com/office/drawing/2014/main" id="{B7355929-F228-4A5E-A4EF-CED53988F720}"/>
              </a:ext>
            </a:extLst>
          </p:cNvPr>
          <p:cNvCxnSpPr/>
          <p:nvPr userDrawn="1"/>
        </p:nvCxnSpPr>
        <p:spPr>
          <a:xfrm>
            <a:off x="554038" y="6386513"/>
            <a:ext cx="8142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443039"/>
            <a:ext cx="6388309" cy="3948556"/>
          </a:xfrm>
        </p:spPr>
        <p:txBody>
          <a:bodyPr/>
          <a:lstStyle>
            <a:lvl1pPr>
              <a:defRPr sz="50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020B0D-D060-4A6C-8104-3CDF0B355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63A61C-92E7-4705-9469-B13A075F94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EB9A47-E603-4BED-BFC7-F96352B94A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929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540800"/>
            <a:ext cx="8264525" cy="46404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71EA01A-EC1C-4CDC-B7B3-87DD3A71B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921F04-5C74-4205-957B-AD57A609A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46BEC5-6BA0-4EA4-9699-9176450899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663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AF4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540800"/>
            <a:ext cx="8264525" cy="464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9738" y="1129554"/>
            <a:ext cx="8264525" cy="300247"/>
          </a:xfrm>
        </p:spPr>
        <p:txBody>
          <a:bodyPr/>
          <a:lstStyle>
            <a:lvl1pPr marL="0" indent="0">
              <a:buNone/>
              <a:defRPr sz="2200" b="0">
                <a:solidFill>
                  <a:srgbClr val="00AF4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761D6-AC73-4A29-8CFA-A359025421D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64C4D-1801-4E5F-9289-0F697C0C29D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49ACDF7-989E-465F-8155-218567C25C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871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and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540800"/>
            <a:ext cx="6940800" cy="46404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108D146-F741-4CC4-9A57-613B37D3A6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4BD0611-E074-4AFE-A6A7-E3A2D33BFD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C87558-EAEE-4F1E-93F4-87C24BDEEF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576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B3562AF-E45B-4D7B-B05D-315F7F8E36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39738" y="317096"/>
            <a:ext cx="82645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5C865E9-D39B-4B5D-8EF0-C8BEC498A1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39738" y="1539875"/>
            <a:ext cx="8264525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B65B-A949-47E7-B26C-29CE29F1FA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788" y="6356350"/>
            <a:ext cx="5675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BFEBC-8908-42DA-8C77-B4233306D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1525" y="6356350"/>
            <a:ext cx="4111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AE934668-1CAD-4175-82C3-90CB6D5B922A}" type="slidenum">
              <a:rPr lang="en-GB" altLang="en-US"/>
              <a:pPr/>
              <a:t>‹#›</a:t>
            </a:fld>
            <a:endParaRPr lang="en-GB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BE6D14B-AF59-403C-ABD9-13BB1AC38CB2}"/>
              </a:ext>
            </a:extLst>
          </p:cNvPr>
          <p:cNvCxnSpPr/>
          <p:nvPr/>
        </p:nvCxnSpPr>
        <p:spPr>
          <a:xfrm>
            <a:off x="554038" y="6386513"/>
            <a:ext cx="8142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81" r:id="rId15"/>
    <p:sldLayoutId id="2147483973" r:id="rId16"/>
    <p:sldLayoutId id="2147483974" r:id="rId17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nsult.defra.gov.uk/waste-and-recycling/waste-prevention-programme-for-england-2021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A6DAA4A6-2756-4AF1-8DDE-A4E4BCB2E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800" y="2718266"/>
            <a:ext cx="8175305" cy="710734"/>
          </a:xfrm>
        </p:spPr>
        <p:txBody>
          <a:bodyPr/>
          <a:lstStyle/>
          <a:p>
            <a:pPr eaLnBrk="1" hangingPunct="1"/>
            <a:r>
              <a:rPr lang="en-GB" altLang="en-US" sz="3200" dirty="0"/>
              <a:t>DEFRA Waste Prevention Programme</a:t>
            </a:r>
          </a:p>
        </p:txBody>
      </p:sp>
      <p:sp>
        <p:nvSpPr>
          <p:cNvPr id="11267" name="Subtitle 4">
            <a:extLst>
              <a:ext uri="{FF2B5EF4-FFF2-40B4-BE49-F238E27FC236}">
                <a16:creationId xmlns:a16="http://schemas.microsoft.com/office/drawing/2014/main" id="{790FB9EA-3D45-4DD0-92D3-1741C5A87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800" y="3546110"/>
            <a:ext cx="6081713" cy="987425"/>
          </a:xfrm>
        </p:spPr>
        <p:txBody>
          <a:bodyPr/>
          <a:lstStyle/>
          <a:p>
            <a:pPr eaLnBrk="1" hangingPunct="1"/>
            <a:r>
              <a:rPr lang="en-GB" altLang="en-US" dirty="0"/>
              <a:t>12 May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641B-A2F9-4F6E-9D17-BBB1A7B7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Textiles -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4591E-31D6-421F-8E66-F117F7B2E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216241"/>
            <a:ext cx="8264525" cy="4964959"/>
          </a:xfrm>
        </p:spPr>
        <p:txBody>
          <a:bodyPr/>
          <a:lstStyle/>
          <a:p>
            <a:r>
              <a:rPr lang="en-GB" dirty="0"/>
              <a:t>Galvanise ambitious industry action through a </a:t>
            </a:r>
            <a:r>
              <a:rPr lang="en-GB" b="1" dirty="0"/>
              <a:t>new voluntary agreement for 2021-2030, Textiles 2030.</a:t>
            </a:r>
          </a:p>
          <a:p>
            <a:r>
              <a:rPr lang="en-GB" dirty="0"/>
              <a:t>Develop a proposal for </a:t>
            </a:r>
            <a:r>
              <a:rPr lang="en-GB" b="1" dirty="0"/>
              <a:t>Extended Producer Responsibility (EPR) for textiles, </a:t>
            </a:r>
            <a:r>
              <a:rPr lang="en-GB" dirty="0"/>
              <a:t>supported by measures to encourage better design and information, and consult with stakeholders on options </a:t>
            </a:r>
            <a:r>
              <a:rPr lang="en-GB" b="1" dirty="0"/>
              <a:t>by the end of 2022</a:t>
            </a:r>
          </a:p>
          <a:p>
            <a:r>
              <a:rPr lang="en-GB" dirty="0"/>
              <a:t>Explore the need for and best means of </a:t>
            </a:r>
            <a:r>
              <a:rPr lang="en-GB" b="1" dirty="0"/>
              <a:t>enabling better textile waste collections</a:t>
            </a:r>
          </a:p>
          <a:p>
            <a:r>
              <a:rPr lang="en-GB" dirty="0"/>
              <a:t>Identify how best to support </a:t>
            </a:r>
            <a:r>
              <a:rPr lang="en-GB" b="1" dirty="0"/>
              <a:t>investment and innovation in the textiles reprocessing sector</a:t>
            </a:r>
          </a:p>
          <a:p>
            <a:endParaRPr lang="en-GB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673B-255B-45CD-8D28-094D30BF65B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baseline="30000" dirty="0">
                <a:solidFill>
                  <a:srgbClr val="00B050"/>
                </a:solidFill>
              </a:rPr>
              <a:t>th</a:t>
            </a:r>
            <a:r>
              <a:rPr lang="en-GB" dirty="0">
                <a:solidFill>
                  <a:srgbClr val="00B050"/>
                </a:solidFill>
              </a:rPr>
              <a:t>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6325A-E78D-4F65-BD99-A2642FE4E2E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ACDF7-989E-465F-8155-218567C25CF4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7098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641B-A2F9-4F6E-9D17-BBB1A7B7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Furniture -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4591E-31D6-421F-8E66-F117F7B2E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216241"/>
            <a:ext cx="8264525" cy="4964959"/>
          </a:xfrm>
        </p:spPr>
        <p:txBody>
          <a:bodyPr/>
          <a:lstStyle/>
          <a:p>
            <a:r>
              <a:rPr lang="en-GB" b="1" dirty="0"/>
              <a:t>Encourage sharing of best practice</a:t>
            </a:r>
            <a:r>
              <a:rPr lang="en-GB" dirty="0"/>
              <a:t> as to product design and take-back systems.</a:t>
            </a:r>
          </a:p>
          <a:p>
            <a:r>
              <a:rPr lang="en-GB" dirty="0"/>
              <a:t>Explore the benefits of using powers to be acquired through the Environment Bill to set </a:t>
            </a:r>
            <a:r>
              <a:rPr lang="en-GB" b="1" dirty="0"/>
              <a:t>minimum standards focused on durability, reparability, recyclability, and recycled content of furniture, </a:t>
            </a:r>
            <a:r>
              <a:rPr lang="en-GB" dirty="0"/>
              <a:t>as well as requirements for </a:t>
            </a:r>
            <a:r>
              <a:rPr lang="en-GB" b="1" dirty="0"/>
              <a:t>improved labelling and consumer information in order to level the playing field.</a:t>
            </a:r>
          </a:p>
          <a:p>
            <a:r>
              <a:rPr lang="en-GB" dirty="0"/>
              <a:t>Encourage</a:t>
            </a:r>
            <a:r>
              <a:rPr lang="en-GB" b="1" dirty="0"/>
              <a:t> Local Enterprise Partnerships and local authorities </a:t>
            </a:r>
            <a:r>
              <a:rPr lang="en-GB" dirty="0"/>
              <a:t>to offer support to businesses that adopt circular models</a:t>
            </a:r>
          </a:p>
          <a:p>
            <a:r>
              <a:rPr lang="en-GB" dirty="0"/>
              <a:t>Develop a proposal </a:t>
            </a:r>
            <a:r>
              <a:rPr lang="en-GB" b="1" dirty="0"/>
              <a:t>for Extended Producer Responsibility (EPR) for bulky waste </a:t>
            </a:r>
            <a:r>
              <a:rPr lang="en-GB" dirty="0"/>
              <a:t>for consultation </a:t>
            </a:r>
            <a:r>
              <a:rPr lang="en-GB" b="1" dirty="0"/>
              <a:t>by 2025.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673B-255B-45CD-8D28-094D30BF65B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baseline="30000" dirty="0">
                <a:solidFill>
                  <a:srgbClr val="00B050"/>
                </a:solidFill>
              </a:rPr>
              <a:t>th</a:t>
            </a:r>
            <a:r>
              <a:rPr lang="en-GB" dirty="0">
                <a:solidFill>
                  <a:srgbClr val="00B050"/>
                </a:solidFill>
              </a:rPr>
              <a:t>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6325A-E78D-4F65-BD99-A2642FE4E2E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ACDF7-989E-465F-8155-218567C25CF4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497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641B-A2F9-4F6E-9D17-BBB1A7B7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&amp; electrical equipment -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4591E-31D6-421F-8E66-F117F7B2E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020933"/>
            <a:ext cx="8264525" cy="5160268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Review the </a:t>
            </a:r>
            <a:r>
              <a:rPr lang="en-GB" b="1" dirty="0">
                <a:latin typeface="Arial"/>
                <a:cs typeface="Arial"/>
              </a:rPr>
              <a:t>WEEE Regulations in 2021. </a:t>
            </a:r>
            <a:r>
              <a:rPr lang="en-GB" dirty="0">
                <a:latin typeface="Arial"/>
                <a:cs typeface="Arial"/>
              </a:rPr>
              <a:t>Work towards </a:t>
            </a:r>
            <a:r>
              <a:rPr lang="en-GB" b="1" dirty="0">
                <a:latin typeface="Arial"/>
                <a:cs typeface="Arial"/>
              </a:rPr>
              <a:t>improving systems of collection of WEEE for repair and reuse</a:t>
            </a:r>
          </a:p>
          <a:p>
            <a:r>
              <a:rPr lang="en-GB" dirty="0"/>
              <a:t>Use </a:t>
            </a:r>
            <a:r>
              <a:rPr lang="en-GB" b="1" dirty="0"/>
              <a:t>public procurement </a:t>
            </a:r>
            <a:r>
              <a:rPr lang="en-GB" dirty="0"/>
              <a:t>to drive change. </a:t>
            </a:r>
          </a:p>
          <a:p>
            <a:r>
              <a:rPr lang="en-GB" dirty="0"/>
              <a:t>Work with the Department for Business, Energy &amp; Industrial Strategy (BEIS) on </a:t>
            </a:r>
            <a:r>
              <a:rPr lang="en-GB" b="1" dirty="0"/>
              <a:t>future implementation of minimum ecodesign requirements in Great Britain.</a:t>
            </a:r>
          </a:p>
          <a:p>
            <a:r>
              <a:rPr lang="en-GB" dirty="0"/>
              <a:t>Develop proposals to </a:t>
            </a:r>
            <a:r>
              <a:rPr lang="en-GB" b="1" dirty="0"/>
              <a:t>provide consumers and businesses with information on the durability, reparability and recyclability of the products</a:t>
            </a:r>
            <a:r>
              <a:rPr lang="en-GB" dirty="0"/>
              <a:t> </a:t>
            </a:r>
            <a:r>
              <a:rPr lang="en-GB" b="1" dirty="0"/>
              <a:t>they buy.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673B-255B-45CD-8D28-094D30BF65B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baseline="30000" dirty="0">
                <a:solidFill>
                  <a:srgbClr val="00B050"/>
                </a:solidFill>
              </a:rPr>
              <a:t>th</a:t>
            </a:r>
            <a:r>
              <a:rPr lang="en-GB" dirty="0">
                <a:solidFill>
                  <a:srgbClr val="00B050"/>
                </a:solidFill>
              </a:rPr>
              <a:t>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6325A-E78D-4F65-BD99-A2642FE4E2E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ACDF7-989E-465F-8155-218567C25CF4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979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641B-A2F9-4F6E-9D17-BBB1A7B7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vehicles -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4591E-31D6-421F-8E66-F117F7B2E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020933"/>
            <a:ext cx="8264525" cy="5160268"/>
          </a:xfrm>
        </p:spPr>
        <p:txBody>
          <a:bodyPr/>
          <a:lstStyle/>
          <a:p>
            <a:r>
              <a:rPr lang="en-GB" dirty="0"/>
              <a:t>Work across Government and with industry and academia to</a:t>
            </a:r>
            <a:r>
              <a:rPr lang="en-GB" b="1" dirty="0"/>
              <a:t> consider ecodesign principles for the UK automotive sector.</a:t>
            </a:r>
          </a:p>
          <a:p>
            <a:r>
              <a:rPr lang="en-GB" b="1" dirty="0"/>
              <a:t>Encourage </a:t>
            </a:r>
            <a:r>
              <a:rPr lang="en-GB" b="1" dirty="0" err="1"/>
              <a:t>recommerce</a:t>
            </a:r>
            <a:r>
              <a:rPr lang="en-GB" dirty="0"/>
              <a:t>, including greater use </a:t>
            </a:r>
            <a:r>
              <a:rPr lang="en-GB" b="1" dirty="0"/>
              <a:t>of repaired, remanufactured and reclaimed vehicle components.</a:t>
            </a:r>
          </a:p>
          <a:p>
            <a:r>
              <a:rPr lang="en-GB" dirty="0"/>
              <a:t>Maximise </a:t>
            </a:r>
            <a:r>
              <a:rPr lang="en-GB" b="1" dirty="0"/>
              <a:t>the resource efficiency of electric vehicle batteries </a:t>
            </a:r>
            <a:r>
              <a:rPr lang="en-GB" dirty="0"/>
              <a:t>through the Faraday Battery Challenge</a:t>
            </a:r>
          </a:p>
          <a:p>
            <a:r>
              <a:rPr lang="en-GB" dirty="0"/>
              <a:t>Capture evidence relating to the social and environmental benefits of </a:t>
            </a:r>
            <a:r>
              <a:rPr lang="en-GB" b="1" dirty="0"/>
              <a:t>car-sharing and ridesharing models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673B-255B-45CD-8D28-094D30BF65B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baseline="30000" dirty="0">
                <a:solidFill>
                  <a:srgbClr val="00B050"/>
                </a:solidFill>
              </a:rPr>
              <a:t>th</a:t>
            </a:r>
            <a:r>
              <a:rPr lang="en-GB" dirty="0">
                <a:solidFill>
                  <a:srgbClr val="00B050"/>
                </a:solidFill>
              </a:rPr>
              <a:t>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6325A-E78D-4F65-BD99-A2642FE4E2E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ACDF7-989E-465F-8155-218567C25CF4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8396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641B-A2F9-4F6E-9D17-BBB1A7B7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Packaging, Plastics and Single-use Items -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4591E-31D6-421F-8E66-F117F7B2E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87" y="1396398"/>
            <a:ext cx="8264525" cy="3675474"/>
          </a:xfrm>
        </p:spPr>
        <p:txBody>
          <a:bodyPr/>
          <a:lstStyle/>
          <a:p>
            <a:r>
              <a:rPr lang="en-GB" dirty="0"/>
              <a:t>Extend the </a:t>
            </a:r>
            <a:r>
              <a:rPr lang="en-GB" b="1" dirty="0"/>
              <a:t>charge on use of single-use carrier bags </a:t>
            </a:r>
            <a:r>
              <a:rPr lang="en-GB" dirty="0"/>
              <a:t>to all retailers and increasing the minimum 5p charge to 10p from April 2021.</a:t>
            </a:r>
          </a:p>
          <a:p>
            <a:r>
              <a:rPr lang="en-GB" dirty="0"/>
              <a:t>Consult on </a:t>
            </a:r>
            <a:r>
              <a:rPr lang="en-GB" b="1" dirty="0"/>
              <a:t>potential bans of other single-use plastic item</a:t>
            </a:r>
          </a:p>
          <a:p>
            <a:r>
              <a:rPr lang="en-GB" dirty="0"/>
              <a:t>Explore how </a:t>
            </a:r>
            <a:r>
              <a:rPr lang="en-GB" b="1" dirty="0"/>
              <a:t>EPR for packaging could be designed to encourage prevention, reuse, recycling and reduced littering of packaging waste.</a:t>
            </a:r>
          </a:p>
          <a:p>
            <a:r>
              <a:rPr lang="en-GB" b="1" dirty="0"/>
              <a:t>Review the Packaging (Essential Requirements) Regulations 2015.</a:t>
            </a:r>
            <a:r>
              <a:rPr lang="en-GB" baseline="30000" dirty="0"/>
              <a:t> </a:t>
            </a:r>
          </a:p>
          <a:p>
            <a:r>
              <a:rPr lang="en-GB" dirty="0"/>
              <a:t>Continue to support </a:t>
            </a:r>
            <a:r>
              <a:rPr lang="en-GB" b="1" dirty="0"/>
              <a:t>research and innovation</a:t>
            </a:r>
            <a:r>
              <a:rPr lang="en-GB" dirty="0"/>
              <a:t>. 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673B-255B-45CD-8D28-094D30BF65B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baseline="30000" dirty="0">
                <a:solidFill>
                  <a:srgbClr val="00B050"/>
                </a:solidFill>
              </a:rPr>
              <a:t>th</a:t>
            </a:r>
            <a:r>
              <a:rPr lang="en-GB" dirty="0">
                <a:solidFill>
                  <a:srgbClr val="00B050"/>
                </a:solidFill>
              </a:rPr>
              <a:t>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6325A-E78D-4F65-BD99-A2642FE4E2E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ACDF7-989E-465F-8155-218567C25CF4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757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641B-A2F9-4F6E-9D17-BBB1A7B7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Food -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4591E-31D6-421F-8E66-F117F7B2E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020933"/>
            <a:ext cx="8264525" cy="5160268"/>
          </a:xfrm>
        </p:spPr>
        <p:txBody>
          <a:bodyPr/>
          <a:lstStyle/>
          <a:p>
            <a:r>
              <a:rPr lang="en-GB" dirty="0"/>
              <a:t>Continue to support the </a:t>
            </a:r>
            <a:r>
              <a:rPr lang="en-GB" b="1" dirty="0"/>
              <a:t>Courtauld 2025 </a:t>
            </a:r>
            <a:r>
              <a:rPr lang="en-GB" dirty="0"/>
              <a:t>and its action to reduce food waste across the supply chain. </a:t>
            </a:r>
          </a:p>
          <a:p>
            <a:r>
              <a:rPr lang="en-GB" b="1" dirty="0"/>
              <a:t>Introduce mandatory annual reporting of food waste </a:t>
            </a:r>
            <a:r>
              <a:rPr lang="en-GB" dirty="0"/>
              <a:t>by certain food businesses of an appropriate size, subject to consultation. </a:t>
            </a:r>
          </a:p>
          <a:p>
            <a:r>
              <a:rPr lang="en-GB" dirty="0"/>
              <a:t>Deliver an annual week of action focused on addressing citizen food waste. </a:t>
            </a:r>
          </a:p>
          <a:p>
            <a:r>
              <a:rPr lang="en-GB" dirty="0"/>
              <a:t>Support WRAP action to tackle consumer food waste through </a:t>
            </a:r>
            <a:r>
              <a:rPr lang="en-GB" b="1" dirty="0"/>
              <a:t>campaigns and behaviour change interventions (BCIs).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673B-255B-45CD-8D28-094D30BF65B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baseline="30000" dirty="0">
                <a:solidFill>
                  <a:srgbClr val="00B050"/>
                </a:solidFill>
              </a:rPr>
              <a:t>th</a:t>
            </a:r>
            <a:r>
              <a:rPr lang="en-GB" dirty="0">
                <a:solidFill>
                  <a:srgbClr val="00B050"/>
                </a:solidFill>
              </a:rPr>
              <a:t>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6325A-E78D-4F65-BD99-A2642FE4E2E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ACDF7-989E-465F-8155-218567C25CF4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635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16489-6CEC-4DB7-A7F3-4FEEFC19A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Monitoring &amp;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9A1F1-CBD3-4535-ADCC-9C2B2BBCF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012054"/>
            <a:ext cx="8264525" cy="5169146"/>
          </a:xfrm>
        </p:spPr>
        <p:txBody>
          <a:bodyPr/>
          <a:lstStyle/>
          <a:p>
            <a:pPr lvl="0"/>
            <a:r>
              <a:rPr lang="en-GB" dirty="0"/>
              <a:t>The macro-level metrics proposed for monitoring implementation of the Waste Prevention Programme 2020 are:</a:t>
            </a:r>
          </a:p>
          <a:p>
            <a:pPr lvl="1"/>
            <a:r>
              <a:rPr lang="en-GB" dirty="0"/>
              <a:t>Total waste arisings, including by sector (household, commercial and industrial, construction, demolition &amp; excavation, and other) and on a per capita basis;</a:t>
            </a:r>
          </a:p>
          <a:p>
            <a:pPr lvl="1"/>
            <a:r>
              <a:rPr lang="en-GB" dirty="0"/>
              <a:t>Total hazardous waste arisings, including by sector and on a per capita basis;</a:t>
            </a:r>
          </a:p>
          <a:p>
            <a:pPr lvl="1"/>
            <a:r>
              <a:rPr lang="en-GB" dirty="0"/>
              <a:t>Waste arisings per unit of economic output, nationally and for the C&amp;I and construction sectors;</a:t>
            </a:r>
          </a:p>
          <a:p>
            <a:pPr lvl="1"/>
            <a:r>
              <a:rPr lang="en-GB" dirty="0"/>
              <a:t>The numbers of enterprises, employment levels and gross value added (GVA) in the repair, reuse and leasing sectors;</a:t>
            </a:r>
          </a:p>
          <a:p>
            <a:pPr lvl="1"/>
            <a:r>
              <a:rPr lang="en-GB" dirty="0"/>
              <a:t>Raw material consumption, including per unit of national economic output and per capita;</a:t>
            </a:r>
          </a:p>
          <a:p>
            <a:pPr lvl="1"/>
            <a:r>
              <a:rPr lang="en-GB" dirty="0"/>
              <a:t>Carbon footprint on a consumption basis, including per capita; and</a:t>
            </a:r>
          </a:p>
          <a:p>
            <a:pPr lvl="1"/>
            <a:r>
              <a:rPr lang="en-GB" dirty="0"/>
              <a:t>GHG emissions associated with the waste management sector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5819D-39EC-4B88-B5B0-A37F7FD6A1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baseline="30000" dirty="0">
                <a:solidFill>
                  <a:srgbClr val="00B050"/>
                </a:solidFill>
              </a:rPr>
              <a:t>th</a:t>
            </a:r>
            <a:r>
              <a:rPr lang="en-GB" dirty="0">
                <a:solidFill>
                  <a:srgbClr val="00B050"/>
                </a:solidFill>
              </a:rPr>
              <a:t>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04C09-4C35-45D6-BA9C-A63685C3DDE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ACDF7-989E-465F-8155-218567C25CF4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9112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315FC-DC44-4C11-BF9F-DCDBF3506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Monitoring &amp; evaluation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DFC55B1-87D7-481F-890A-E71CFD007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290177"/>
              </p:ext>
            </p:extLst>
          </p:nvPr>
        </p:nvGraphicFramePr>
        <p:xfrm>
          <a:off x="714652" y="1062085"/>
          <a:ext cx="7714696" cy="5203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6698">
                  <a:extLst>
                    <a:ext uri="{9D8B030D-6E8A-4147-A177-3AD203B41FA5}">
                      <a16:colId xmlns:a16="http://schemas.microsoft.com/office/drawing/2014/main" val="3758242422"/>
                    </a:ext>
                  </a:extLst>
                </a:gridCol>
                <a:gridCol w="5487998">
                  <a:extLst>
                    <a:ext uri="{9D8B030D-6E8A-4147-A177-3AD203B41FA5}">
                      <a16:colId xmlns:a16="http://schemas.microsoft.com/office/drawing/2014/main" val="4085409442"/>
                    </a:ext>
                  </a:extLst>
                </a:gridCol>
              </a:tblGrid>
              <a:tr h="30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Key indicators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2" marR="589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Metrics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2" marR="58992" marT="0" marB="0"/>
                </a:tc>
                <a:extLst>
                  <a:ext uri="{0D108BD9-81ED-4DB2-BD59-A6C34878D82A}">
                    <a16:rowId xmlns:a16="http://schemas.microsoft.com/office/drawing/2014/main" val="1717353549"/>
                  </a:ext>
                </a:extLst>
              </a:tr>
              <a:tr h="116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Waste production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2" marR="58992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</a:rPr>
                        <a:t>Total waste arisings, including by sector and per capita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</a:rPr>
                        <a:t>Total hazardous waste arisings, including by sector and per capita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992" marR="58992" marT="0" marB="0"/>
                </a:tc>
                <a:extLst>
                  <a:ext uri="{0D108BD9-81ED-4DB2-BD59-A6C34878D82A}">
                    <a16:rowId xmlns:a16="http://schemas.microsoft.com/office/drawing/2014/main" val="2796979860"/>
                  </a:ext>
                </a:extLst>
              </a:tr>
              <a:tr h="933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Waste intensity 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2" marR="58992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</a:rPr>
                        <a:t>National waste intensity 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</a:rPr>
                        <a:t>Waste intensity of the C&amp;I sector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</a:rPr>
                        <a:t>Waste intensity of the construction sector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992" marR="58992" marT="0" marB="0"/>
                </a:tc>
                <a:extLst>
                  <a:ext uri="{0D108BD9-81ED-4DB2-BD59-A6C34878D82A}">
                    <a16:rowId xmlns:a16="http://schemas.microsoft.com/office/drawing/2014/main" val="842027054"/>
                  </a:ext>
                </a:extLst>
              </a:tr>
              <a:tr h="834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Number of enterprises, employment and gross value added of the reuse, repair and leasing sectors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2" marR="58992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</a:rPr>
                        <a:t>Number of enterprises in the reuse, repair and leasing sectors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</a:rPr>
                        <a:t>Number of employees in the reuse, repair and leasing sectors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</a:rPr>
                        <a:t>Gross value added of the reuse, repair and leasing sectors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992" marR="58992" marT="0" marB="0"/>
                </a:tc>
                <a:extLst>
                  <a:ext uri="{0D108BD9-81ED-4DB2-BD59-A6C34878D82A}">
                    <a16:rowId xmlns:a16="http://schemas.microsoft.com/office/drawing/2014/main" val="3870516735"/>
                  </a:ext>
                </a:extLst>
              </a:tr>
              <a:tr h="300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Material footprint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2" marR="58992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</a:rPr>
                        <a:t>Raw material consumption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</a:rPr>
                        <a:t>Raw material consumption per unit of GDP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992" marR="58992" marT="0" marB="0"/>
                </a:tc>
                <a:extLst>
                  <a:ext uri="{0D108BD9-81ED-4DB2-BD59-A6C34878D82A}">
                    <a16:rowId xmlns:a16="http://schemas.microsoft.com/office/drawing/2014/main" val="894510850"/>
                  </a:ext>
                </a:extLst>
              </a:tr>
              <a:tr h="162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Carbon emissions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2" marR="58992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</a:rPr>
                        <a:t>Carbon footprint on a consumption basis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</a:rPr>
                        <a:t>Greenhouse gas emissions from the waste management sector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992" marR="58992" marT="0" marB="0"/>
                </a:tc>
                <a:extLst>
                  <a:ext uri="{0D108BD9-81ED-4DB2-BD59-A6C34878D82A}">
                    <a16:rowId xmlns:a16="http://schemas.microsoft.com/office/drawing/2014/main" val="669710848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E780C-DD17-4E28-8C3B-6CDED32D69B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baseline="30000" dirty="0">
                <a:solidFill>
                  <a:srgbClr val="00B050"/>
                </a:solidFill>
              </a:rPr>
              <a:t>th</a:t>
            </a:r>
            <a:r>
              <a:rPr lang="en-GB" dirty="0">
                <a:solidFill>
                  <a:srgbClr val="00B050"/>
                </a:solidFill>
              </a:rPr>
              <a:t>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1E71D-035A-4EB3-BE95-95A2AA1431E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ACDF7-989E-465F-8155-218567C25CF4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7295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57F11-EAE5-4A26-8DC2-42848A94812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baseline="30000" dirty="0">
                <a:solidFill>
                  <a:srgbClr val="00B050"/>
                </a:solidFill>
              </a:rPr>
              <a:t>th</a:t>
            </a:r>
            <a:r>
              <a:rPr lang="en-GB" dirty="0">
                <a:solidFill>
                  <a:srgbClr val="00B050"/>
                </a:solidFill>
              </a:rPr>
              <a:t>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8D2F4-6F3E-480E-8098-FE23681D764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ACDF7-989E-465F-8155-218567C25CF4}" type="slidenum">
              <a:rPr lang="en-GB" altLang="en-US" smtClean="0"/>
              <a:pPr/>
              <a:t>18</a:t>
            </a:fld>
            <a:endParaRPr lang="en-GB" altLang="en-US"/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49E55E6F-1678-4DE4-8B50-50373AD6AF61}"/>
              </a:ext>
            </a:extLst>
          </p:cNvPr>
          <p:cNvSpPr/>
          <p:nvPr/>
        </p:nvSpPr>
        <p:spPr>
          <a:xfrm>
            <a:off x="689607" y="729656"/>
            <a:ext cx="7437120" cy="47914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Any other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67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4BD8D-E883-4EDE-99D4-990498175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800" y="2055264"/>
            <a:ext cx="7229629" cy="1557948"/>
          </a:xfrm>
        </p:spPr>
        <p:txBody>
          <a:bodyPr/>
          <a:lstStyle/>
          <a:p>
            <a:r>
              <a:rPr lang="en-GB" altLang="en-US" sz="3200" dirty="0">
                <a:latin typeface="Arial"/>
                <a:cs typeface="Arial"/>
              </a:rPr>
              <a:t>Waste Prevention Programme for England: Towards a Resource Efficient Economy</a:t>
            </a:r>
            <a:endParaRPr lang="en-GB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4263EE-2D97-4E3D-AC28-3B4F81E1013B}"/>
              </a:ext>
            </a:extLst>
          </p:cNvPr>
          <p:cNvSpPr txBox="1"/>
          <p:nvPr/>
        </p:nvSpPr>
        <p:spPr>
          <a:xfrm>
            <a:off x="431800" y="4091416"/>
            <a:ext cx="7989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Link to consultation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81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2BBB3EA-A080-4FD5-AE26-34CEB7592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3" y="508102"/>
            <a:ext cx="8362950" cy="581899"/>
          </a:xfrm>
        </p:spPr>
        <p:txBody>
          <a:bodyPr/>
          <a:lstStyle/>
          <a:p>
            <a:pPr eaLnBrk="1" hangingPunct="1"/>
            <a:r>
              <a:rPr lang="en-GB" altLang="en-US" sz="3200"/>
              <a:t>Timeline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AA65A267-9C96-4EB4-BEC3-8043185A2C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154287"/>
              </p:ext>
            </p:extLst>
          </p:nvPr>
        </p:nvGraphicFramePr>
        <p:xfrm>
          <a:off x="439738" y="1541463"/>
          <a:ext cx="8264525" cy="4640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3A6E5B79-4D30-48B0-8CA1-CF3AD0D1F9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000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sz="1000" baseline="30000" dirty="0">
                <a:solidFill>
                  <a:srgbClr val="00B050"/>
                </a:solidFill>
              </a:rPr>
              <a:t>th</a:t>
            </a:r>
            <a:r>
              <a:rPr lang="en-GB" sz="1000" dirty="0">
                <a:solidFill>
                  <a:srgbClr val="00B050"/>
                </a:solidFill>
              </a:rPr>
              <a:t> May 2021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886FB8DB-5A48-4EF9-AA41-9D720C475E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FF40754-7C72-4F07-9950-44A8041B1EF1}" type="slidenum">
              <a:rPr lang="en-GB" altLang="en-US" sz="1000">
                <a:solidFill>
                  <a:schemeClr val="tx2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08670-0409-4DE2-9EC3-2DD18925106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410575" y="4183602"/>
            <a:ext cx="411163" cy="365125"/>
          </a:xfrm>
        </p:spPr>
        <p:txBody>
          <a:bodyPr/>
          <a:lstStyle/>
          <a:p>
            <a:fld id="{D49ACDF7-989E-465F-8155-218567C25CF4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0E02706-9C3A-42A6-ACE2-F017E3EF6830}"/>
              </a:ext>
            </a:extLst>
          </p:cNvPr>
          <p:cNvSpPr txBox="1">
            <a:spLocks/>
          </p:cNvSpPr>
          <p:nvPr/>
        </p:nvSpPr>
        <p:spPr bwMode="auto">
          <a:xfrm>
            <a:off x="458787" y="357669"/>
            <a:ext cx="82645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AF4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/>
              <a:t>What is the draft Programme trying to achieve?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98526E6-D299-41E4-8553-DAE141CE496D}"/>
              </a:ext>
            </a:extLst>
          </p:cNvPr>
          <p:cNvSpPr txBox="1">
            <a:spLocks/>
          </p:cNvSpPr>
          <p:nvPr/>
        </p:nvSpPr>
        <p:spPr bwMode="auto">
          <a:xfrm>
            <a:off x="351631" y="1417236"/>
            <a:ext cx="8264525" cy="446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666666"/>
                </a:solidFill>
                <a:latin typeface="Arial"/>
                <a:cs typeface="Arial"/>
              </a:rPr>
              <a:t>It builds on the commitments in the Resources &amp; Waste Strategy relating to waste prevention, setting out more detailed policies to be taken forward.</a:t>
            </a:r>
            <a:endParaRPr lang="en-GB" dirty="0">
              <a:solidFill>
                <a:srgbClr val="666666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666666"/>
              </a:solidFill>
            </a:endParaRPr>
          </a:p>
          <a:p>
            <a:r>
              <a:rPr lang="en-GB" sz="2400" dirty="0">
                <a:solidFill>
                  <a:srgbClr val="666666"/>
                </a:solidFill>
                <a:latin typeface="Arial"/>
                <a:cs typeface="Arial"/>
              </a:rPr>
              <a:t>It will help deliver our strategic ambitions:</a:t>
            </a:r>
            <a:endParaRPr lang="en-GB" dirty="0">
              <a:solidFill>
                <a:srgbClr val="666666"/>
              </a:solidFill>
              <a:latin typeface="Arial"/>
              <a:cs typeface="Arial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Net Zero by 2050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Zero avoidable waste by 2050 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Doubling resource productivity by 2050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Eliminating avoidable plastic waste by 2042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Significantly reducing impacts on nature including marine plastic pollution.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Capturing the economic benefits – green recovery, jobs &amp; economic growth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D4A721EE-94DA-4822-A34E-C2B6A5D20818}"/>
              </a:ext>
            </a:extLst>
          </p:cNvPr>
          <p:cNvSpPr txBox="1">
            <a:spLocks/>
          </p:cNvSpPr>
          <p:nvPr/>
        </p:nvSpPr>
        <p:spPr bwMode="auto">
          <a:xfrm>
            <a:off x="458787" y="6457650"/>
            <a:ext cx="56753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GB" sz="1000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sz="1000" baseline="30000" dirty="0">
                <a:solidFill>
                  <a:srgbClr val="00B050"/>
                </a:solidFill>
              </a:rPr>
              <a:t>th</a:t>
            </a:r>
            <a:r>
              <a:rPr lang="en-GB" sz="1000" dirty="0">
                <a:solidFill>
                  <a:srgbClr val="00B050"/>
                </a:solidFill>
              </a:rPr>
              <a:t> May 2021</a:t>
            </a:r>
          </a:p>
        </p:txBody>
      </p:sp>
    </p:spTree>
    <p:extLst>
      <p:ext uri="{BB962C8B-B14F-4D97-AF65-F5344CB8AC3E}">
        <p14:creationId xmlns:p14="http://schemas.microsoft.com/office/powerpoint/2010/main" val="149840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D5F5706-F95E-4C99-9C78-7F952F98C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/>
              <a:t>What approach does the Programme take?</a:t>
            </a:r>
          </a:p>
        </p:txBody>
      </p:sp>
      <p:sp>
        <p:nvSpPr>
          <p:cNvPr id="17413" name="Slide Number Placeholder 5">
            <a:extLst>
              <a:ext uri="{FF2B5EF4-FFF2-40B4-BE49-F238E27FC236}">
                <a16:creationId xmlns:a16="http://schemas.microsoft.com/office/drawing/2014/main" id="{2C5B2ECA-EE82-4D5E-821E-55EFED857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8576A7B-F316-420F-8544-586452A8DA1A}" type="slidenum">
              <a:rPr lang="en-GB" altLang="en-US" sz="1000">
                <a:solidFill>
                  <a:schemeClr val="tx2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000">
              <a:solidFill>
                <a:schemeClr val="tx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A07B11-D53F-45DB-818B-77AE4B816D69}"/>
              </a:ext>
            </a:extLst>
          </p:cNvPr>
          <p:cNvSpPr/>
          <p:nvPr/>
        </p:nvSpPr>
        <p:spPr>
          <a:xfrm>
            <a:off x="3280009" y="1638025"/>
            <a:ext cx="2617366" cy="149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Local systems and services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9AC475-D5EF-4694-BB9A-F25EE26680CD}"/>
              </a:ext>
            </a:extLst>
          </p:cNvPr>
          <p:cNvSpPr/>
          <p:nvPr/>
        </p:nvSpPr>
        <p:spPr>
          <a:xfrm>
            <a:off x="598636" y="1630083"/>
            <a:ext cx="2617366" cy="149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Product policy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7CB97B-4898-4E42-8C3A-73AFF9A2DEFD}"/>
              </a:ext>
            </a:extLst>
          </p:cNvPr>
          <p:cNvSpPr/>
          <p:nvPr/>
        </p:nvSpPr>
        <p:spPr>
          <a:xfrm>
            <a:off x="5974145" y="1630082"/>
            <a:ext cx="2617366" cy="149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Data &amp; information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6D6852-5CC2-45BD-A010-4BFDFBA3F3FC}"/>
              </a:ext>
            </a:extLst>
          </p:cNvPr>
          <p:cNvSpPr/>
          <p:nvPr/>
        </p:nvSpPr>
        <p:spPr>
          <a:xfrm>
            <a:off x="3280009" y="3645214"/>
            <a:ext cx="2617365" cy="851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Textiles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A28E82-EDE5-41C5-936F-3CDC38C2F761}"/>
              </a:ext>
            </a:extLst>
          </p:cNvPr>
          <p:cNvSpPr/>
          <p:nvPr/>
        </p:nvSpPr>
        <p:spPr>
          <a:xfrm>
            <a:off x="598636" y="3645215"/>
            <a:ext cx="2617366" cy="851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Construction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00B12B-1F9B-4E2C-9736-E1F11A93964D}"/>
              </a:ext>
            </a:extLst>
          </p:cNvPr>
          <p:cNvSpPr/>
          <p:nvPr/>
        </p:nvSpPr>
        <p:spPr>
          <a:xfrm>
            <a:off x="5974143" y="3637273"/>
            <a:ext cx="2617365" cy="851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Furniture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B6FCD0-3DC8-40C0-A320-DADC244BE874}"/>
              </a:ext>
            </a:extLst>
          </p:cNvPr>
          <p:cNvSpPr/>
          <p:nvPr/>
        </p:nvSpPr>
        <p:spPr>
          <a:xfrm>
            <a:off x="598634" y="4583347"/>
            <a:ext cx="2617365" cy="782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Road Vehicles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DF4CFF-11A4-4DF2-A90C-AF884AFB99D4}"/>
              </a:ext>
            </a:extLst>
          </p:cNvPr>
          <p:cNvSpPr/>
          <p:nvPr/>
        </p:nvSpPr>
        <p:spPr>
          <a:xfrm>
            <a:off x="3280009" y="4583348"/>
            <a:ext cx="2617365" cy="782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Electronics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91A3D6-2A77-4AC3-A273-0FA8076C8B61}"/>
              </a:ext>
            </a:extLst>
          </p:cNvPr>
          <p:cNvSpPr/>
          <p:nvPr/>
        </p:nvSpPr>
        <p:spPr>
          <a:xfrm>
            <a:off x="5974145" y="4561891"/>
            <a:ext cx="2617364" cy="804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Food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A68C20-A7D8-4A3D-A75D-0614D67AEE17}"/>
              </a:ext>
            </a:extLst>
          </p:cNvPr>
          <p:cNvSpPr/>
          <p:nvPr/>
        </p:nvSpPr>
        <p:spPr>
          <a:xfrm>
            <a:off x="3280009" y="5439673"/>
            <a:ext cx="2617364" cy="782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Plastics, packaging &amp; single use items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F76B16-56B9-4DBA-AB4E-7E5099DADF13}"/>
              </a:ext>
            </a:extLst>
          </p:cNvPr>
          <p:cNvSpPr/>
          <p:nvPr/>
        </p:nvSpPr>
        <p:spPr>
          <a:xfrm>
            <a:off x="598635" y="1117573"/>
            <a:ext cx="7992876" cy="44543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Three cross-cutting themes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569F00F-0068-4299-871D-DBDFE782675E}"/>
              </a:ext>
            </a:extLst>
          </p:cNvPr>
          <p:cNvSpPr/>
          <p:nvPr/>
        </p:nvSpPr>
        <p:spPr>
          <a:xfrm>
            <a:off x="598635" y="3190397"/>
            <a:ext cx="7992876" cy="38774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Seven key sectors</a:t>
            </a:r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985CD4A7-6BC1-4EB0-8341-40C865B5E0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458788" y="6356350"/>
            <a:ext cx="56753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000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sz="1000" baseline="30000" dirty="0">
                <a:solidFill>
                  <a:srgbClr val="00B050"/>
                </a:solidFill>
              </a:rPr>
              <a:t>th</a:t>
            </a:r>
            <a:r>
              <a:rPr lang="en-GB" sz="1000" dirty="0">
                <a:solidFill>
                  <a:srgbClr val="00B050"/>
                </a:solidFill>
              </a:rPr>
              <a:t> May 2021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9495-6A69-4A25-8662-9CEE48D4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Our theory of change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F897890-228F-4975-8D9A-E57F018129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113" y="903005"/>
            <a:ext cx="7367774" cy="5051990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E1CD3-C838-4FA0-BFC0-9B378A11D2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C87558-EAEE-4F1E-93F4-87C24BDEEFA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505B5F-4035-4C6D-B63F-79BAE066E8EE}"/>
              </a:ext>
            </a:extLst>
          </p:cNvPr>
          <p:cNvSpPr txBox="1"/>
          <p:nvPr/>
        </p:nvSpPr>
        <p:spPr>
          <a:xfrm>
            <a:off x="449262" y="5995889"/>
            <a:ext cx="824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1"/>
                </a:solidFill>
              </a:rPr>
              <a:t>Q) Are these right aims/impacts/outcomes to be seeking?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ED957-F6FB-4FEC-AD9E-E9DF22CA07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458788" y="6356350"/>
            <a:ext cx="56753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000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sz="1000" baseline="30000" dirty="0">
                <a:solidFill>
                  <a:srgbClr val="00B050"/>
                </a:solidFill>
              </a:rPr>
              <a:t>th</a:t>
            </a:r>
            <a:r>
              <a:rPr lang="en-GB" sz="1000" dirty="0">
                <a:solidFill>
                  <a:srgbClr val="00B050"/>
                </a:solidFill>
              </a:rPr>
              <a:t> May 2021</a:t>
            </a:r>
          </a:p>
        </p:txBody>
      </p:sp>
    </p:spTree>
    <p:extLst>
      <p:ext uri="{BB962C8B-B14F-4D97-AF65-F5344CB8AC3E}">
        <p14:creationId xmlns:p14="http://schemas.microsoft.com/office/powerpoint/2010/main" val="4027255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96B08-EF04-4AA6-A9B2-BC90569B7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 systems &amp; services –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0E865-8D2E-4511-BF35-83479C3B5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7" y="1280160"/>
            <a:ext cx="8264525" cy="498638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9C001-CB9F-4D7F-ACD5-5B2D0A5FB3E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ACDF7-989E-465F-8155-218567C25CF4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DD35C4-AC35-4C4E-A43C-CC48CB9078AD}"/>
              </a:ext>
            </a:extLst>
          </p:cNvPr>
          <p:cNvSpPr txBox="1"/>
          <p:nvPr/>
        </p:nvSpPr>
        <p:spPr>
          <a:xfrm>
            <a:off x="341376" y="1097280"/>
            <a:ext cx="82645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Develop an information note for local authorities,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including examples of best practice on reuse and providing our interpretation of relevant regulations.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Explore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improvements to regulatory policy.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Encourage Local Enterprise Partnerships (LEPs), mayoral combined authorities and other local authorities to pilot local 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“circular economy hubs”.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Enhance quality of data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by providing voluntary guidance to local authorities on how to fulfil current reporting requirements on reuse and recycling. </a:t>
            </a:r>
          </a:p>
          <a:p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Q) What role does business play at the local level compared to local authorities?</a:t>
            </a:r>
          </a:p>
          <a:p>
            <a:endParaRPr lang="en-GB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0C990C69-50A0-4AB3-B244-8845D355CE03}"/>
              </a:ext>
            </a:extLst>
          </p:cNvPr>
          <p:cNvSpPr txBox="1">
            <a:spLocks/>
          </p:cNvSpPr>
          <p:nvPr/>
        </p:nvSpPr>
        <p:spPr bwMode="auto">
          <a:xfrm>
            <a:off x="439737" y="6422729"/>
            <a:ext cx="56753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GB" sz="1000">
                <a:solidFill>
                  <a:srgbClr val="00B050"/>
                </a:solidFill>
              </a:rPr>
              <a:t>Defra Circular Economy Working Group – 11</a:t>
            </a:r>
            <a:r>
              <a:rPr lang="en-GB" sz="1000" baseline="30000">
                <a:solidFill>
                  <a:srgbClr val="00B050"/>
                </a:solidFill>
              </a:rPr>
              <a:t>th</a:t>
            </a:r>
            <a:r>
              <a:rPr lang="en-GB" sz="1000">
                <a:solidFill>
                  <a:srgbClr val="00B050"/>
                </a:solidFill>
              </a:rPr>
              <a:t> May 2021</a:t>
            </a:r>
            <a:endParaRPr lang="en-GB" sz="1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9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91C1A-57BC-403A-8C2D-93370996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&amp; Information -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6D462-33BC-4FD3-BDB9-0B7B37ED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292352"/>
            <a:ext cx="8264525" cy="4888848"/>
          </a:xfrm>
        </p:spPr>
        <p:txBody>
          <a:bodyPr/>
          <a:lstStyle/>
          <a:p>
            <a:r>
              <a:rPr lang="en-GB" dirty="0"/>
              <a:t>Develop a plan for a </a:t>
            </a:r>
            <a:r>
              <a:rPr lang="en-GB" b="1" dirty="0"/>
              <a:t>National Materials Datahub</a:t>
            </a:r>
          </a:p>
          <a:p>
            <a:r>
              <a:rPr lang="en-GB" dirty="0"/>
              <a:t>Establish an </a:t>
            </a:r>
            <a:r>
              <a:rPr lang="en-GB" b="1" dirty="0"/>
              <a:t>electronic waste tracking </a:t>
            </a:r>
            <a:r>
              <a:rPr lang="en-GB" dirty="0"/>
              <a:t>system, subject to consultation</a:t>
            </a:r>
          </a:p>
          <a:p>
            <a:r>
              <a:rPr lang="en-GB" dirty="0"/>
              <a:t>Explore using the powers we are seeking in the Environment Bill for the introduction of “</a:t>
            </a:r>
            <a:r>
              <a:rPr lang="en-GB" b="1" dirty="0"/>
              <a:t>product passport</a:t>
            </a:r>
            <a:r>
              <a:rPr lang="en-GB" dirty="0"/>
              <a:t>” requirements, to support reuse and extraction of secondary materials.</a:t>
            </a:r>
          </a:p>
          <a:p>
            <a:r>
              <a:rPr lang="en-GB" dirty="0"/>
              <a:t>Support the new </a:t>
            </a:r>
            <a:r>
              <a:rPr lang="en-GB" b="1" dirty="0"/>
              <a:t>National Interdisciplinary Circular Economy Research programme (NICER)</a:t>
            </a:r>
            <a:endParaRPr lang="en-GB" dirty="0"/>
          </a:p>
          <a:p>
            <a:r>
              <a:rPr lang="en-GB" dirty="0"/>
              <a:t>Working with businesses, explore how they can improve voluntary </a:t>
            </a:r>
            <a:r>
              <a:rPr lang="en-GB" b="1" dirty="0"/>
              <a:t>reporting systems</a:t>
            </a:r>
            <a:r>
              <a:rPr lang="en-GB" dirty="0"/>
              <a:t> to include information on use of secondary materials and rates of reuse of products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D10A8-CFD3-4589-9BF5-B0EB85A89DE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ACDF7-989E-465F-8155-218567C25CF4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00FA369-9A49-4ED9-97DB-162CEFABE8D1}"/>
              </a:ext>
            </a:extLst>
          </p:cNvPr>
          <p:cNvSpPr txBox="1">
            <a:spLocks/>
          </p:cNvSpPr>
          <p:nvPr/>
        </p:nvSpPr>
        <p:spPr bwMode="auto">
          <a:xfrm>
            <a:off x="439738" y="6419973"/>
            <a:ext cx="56753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GB" sz="1000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sz="1000" baseline="30000" dirty="0">
                <a:solidFill>
                  <a:srgbClr val="00B050"/>
                </a:solidFill>
              </a:rPr>
              <a:t>th</a:t>
            </a:r>
            <a:r>
              <a:rPr lang="en-GB" sz="1000" dirty="0">
                <a:solidFill>
                  <a:srgbClr val="00B050"/>
                </a:solidFill>
              </a:rPr>
              <a:t> May 2021</a:t>
            </a:r>
          </a:p>
        </p:txBody>
      </p:sp>
    </p:spTree>
    <p:extLst>
      <p:ext uri="{BB962C8B-B14F-4D97-AF65-F5344CB8AC3E}">
        <p14:creationId xmlns:p14="http://schemas.microsoft.com/office/powerpoint/2010/main" val="3208158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641B-A2F9-4F6E-9D17-BBB1A7B7B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81" y="263830"/>
            <a:ext cx="8264525" cy="482600"/>
          </a:xfrm>
        </p:spPr>
        <p:txBody>
          <a:bodyPr/>
          <a:lstStyle/>
          <a:p>
            <a:r>
              <a:rPr lang="en-GB" dirty="0"/>
              <a:t>Construction - proposals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673B-255B-45CD-8D28-094D30BF65B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B050"/>
                </a:solidFill>
              </a:rPr>
              <a:t>Defra Circular Economy Working Group – 11</a:t>
            </a:r>
            <a:r>
              <a:rPr lang="en-GB" baseline="30000" dirty="0">
                <a:solidFill>
                  <a:srgbClr val="00B050"/>
                </a:solidFill>
              </a:rPr>
              <a:t>th</a:t>
            </a:r>
            <a:r>
              <a:rPr lang="en-GB" dirty="0">
                <a:solidFill>
                  <a:srgbClr val="00B050"/>
                </a:solidFill>
              </a:rPr>
              <a:t>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6325A-E78D-4F65-BD99-A2642FE4E2E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ACDF7-989E-465F-8155-218567C25CF4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58A3035-DB42-4F03-A541-CDD1A9D15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082675"/>
            <a:ext cx="8264525" cy="5099050"/>
          </a:xfrm>
        </p:spPr>
        <p:txBody>
          <a:bodyPr/>
          <a:lstStyle/>
          <a:p>
            <a:pPr lvl="0"/>
            <a:r>
              <a:rPr lang="en-GB" sz="1800" b="1" dirty="0"/>
              <a:t>Work with industry through the Green Construction Board</a:t>
            </a:r>
            <a:r>
              <a:rPr lang="en-GB" sz="1800" dirty="0"/>
              <a:t> to publish a routemap to achieving</a:t>
            </a:r>
            <a:r>
              <a:rPr lang="en-GB" sz="1800" b="1" dirty="0"/>
              <a:t> Zero Avoidable Waste in the sector by 2050</a:t>
            </a:r>
            <a:r>
              <a:rPr lang="en-GB" sz="1800" dirty="0"/>
              <a:t>. </a:t>
            </a:r>
            <a:r>
              <a:rPr lang="en-GB" sz="1800" b="1" dirty="0"/>
              <a:t> </a:t>
            </a:r>
            <a:endParaRPr lang="en-GB" sz="1800" dirty="0"/>
          </a:p>
          <a:p>
            <a:pPr lvl="0"/>
            <a:r>
              <a:rPr lang="en-GB" sz="1800" b="1" dirty="0"/>
              <a:t>Review and consult on Extended Producer Responsibility, for “certain materials in the construction &amp; demolition sector”, by the end of 2025</a:t>
            </a:r>
            <a:r>
              <a:rPr lang="en-GB" sz="1800" dirty="0"/>
              <a:t>, including considering the potential for supporting ecodesign and labelling schemes building on existing industry standards. </a:t>
            </a:r>
          </a:p>
          <a:p>
            <a:pPr lvl="0"/>
            <a:r>
              <a:rPr lang="en-GB" sz="1800" b="1" dirty="0"/>
              <a:t>Explore how embodied carbon can be reduced through waste prevention solutions</a:t>
            </a:r>
            <a:r>
              <a:rPr lang="en-GB" sz="1800" dirty="0"/>
              <a:t>.  </a:t>
            </a:r>
          </a:p>
          <a:p>
            <a:pPr lvl="0"/>
            <a:r>
              <a:rPr lang="en-GB" sz="1800" dirty="0"/>
              <a:t>Encourage local authorities</a:t>
            </a:r>
            <a:r>
              <a:rPr lang="en-GB" sz="1800" b="1" dirty="0"/>
              <a:t> to take action through the planning process to promote sustainable resource use in new construction</a:t>
            </a:r>
            <a:r>
              <a:rPr lang="en-GB" sz="1800" dirty="0"/>
              <a:t> – which could include, for example, a preference for reuse and refurbishment of existing building stock or setting embodied carbon targets for new developments. </a:t>
            </a:r>
          </a:p>
          <a:p>
            <a:r>
              <a:rPr lang="en-GB" sz="1800" dirty="0"/>
              <a:t>Explore how to improve building-level information on the materials and components in individual buildings.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b="1" dirty="0">
                <a:solidFill>
                  <a:schemeClr val="tx2"/>
                </a:solidFill>
              </a:rPr>
              <a:t>Q) Are there any priority construction products we should be considering?</a:t>
            </a:r>
          </a:p>
        </p:txBody>
      </p:sp>
    </p:spTree>
    <p:extLst>
      <p:ext uri="{BB962C8B-B14F-4D97-AF65-F5344CB8AC3E}">
        <p14:creationId xmlns:p14="http://schemas.microsoft.com/office/powerpoint/2010/main" val="1194265495"/>
      </p:ext>
    </p:extLst>
  </p:cSld>
  <p:clrMapOvr>
    <a:masterClrMapping/>
  </p:clrMapOvr>
</p:sld>
</file>

<file path=ppt/theme/theme1.xml><?xml version="1.0" encoding="utf-8"?>
<a:theme xmlns:a="http://schemas.openxmlformats.org/drawingml/2006/main" name="defra-powerpoint-template-3">
  <a:themeElements>
    <a:clrScheme name="Defra palette">
      <a:dk1>
        <a:sysClr val="windowText" lastClr="000000"/>
      </a:dk1>
      <a:lt1>
        <a:sysClr val="window" lastClr="FFFFFF"/>
      </a:lt1>
      <a:dk2>
        <a:srgbClr val="00B050"/>
      </a:dk2>
      <a:lt2>
        <a:srgbClr val="FFFFFF"/>
      </a:lt2>
      <a:accent1>
        <a:srgbClr val="00AF41"/>
      </a:accent1>
      <a:accent2>
        <a:srgbClr val="8FBF41"/>
      </a:accent2>
      <a:accent3>
        <a:srgbClr val="FFD500"/>
      </a:accent3>
      <a:accent4>
        <a:srgbClr val="DE2B29"/>
      </a:accent4>
      <a:accent5>
        <a:srgbClr val="F59A00"/>
      </a:accent5>
      <a:accent6>
        <a:srgbClr val="007BC4"/>
      </a:accent6>
      <a:hlink>
        <a:srgbClr val="007BC4"/>
      </a:hlink>
      <a:folHlink>
        <a:srgbClr val="6D3075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.1756_Defra_Powerpoint_template_v3.potx" id="{9FA114EF-0F28-45DA-BD28-1DBA18000EF3}" vid="{39D81AC2-6EAA-48ED-836F-6F337E5C2D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cb1675984d34ae3a1ed6b6e433c98de xmlns="6dfd283e-d7c6-4db4-b263-522c893cd078">
      <Terms xmlns="http://schemas.microsoft.com/office/infopath/2007/PartnerControls"/>
    </bcb1675984d34ae3a1ed6b6e433c98de>
    <peb8f3fab875401ca34a9f28cac46400 xmlns="6dfd283e-d7c6-4db4-b263-522c893cd078">
      <Terms xmlns="http://schemas.microsoft.com/office/infopath/2007/PartnerControls"/>
    </peb8f3fab875401ca34a9f28cac46400>
    <TaxCatchAll xmlns="662745e8-e224-48e8-a2e3-254862b8c2f5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efra Presentation" ma:contentTypeID="0x01010012BADB88E443904BAD910B3A01018B0C02009D0436F9DCCCE3428EF2EB7C7B178EB7" ma:contentTypeVersion="67" ma:contentTypeDescription="Presentation document" ma:contentTypeScope="" ma:versionID="8f89138cec7029fda3271de90ceceb39">
  <xsd:schema xmlns:xsd="http://www.w3.org/2001/XMLSchema" xmlns:xs="http://www.w3.org/2001/XMLSchema" xmlns:p="http://schemas.microsoft.com/office/2006/metadata/properties" xmlns:ns2="6dfd283e-d7c6-4db4-b263-522c893cd078" xmlns:ns3="662745e8-e224-48e8-a2e3-254862b8c2f5" targetNamespace="http://schemas.microsoft.com/office/2006/metadata/properties" ma:root="true" ma:fieldsID="4ed70f01445893b1706027a9e055f4e6" ns2:_="" ns3:_="">
    <xsd:import namespace="6dfd283e-d7c6-4db4-b263-522c893cd078"/>
    <xsd:import namespace="662745e8-e224-48e8-a2e3-254862b8c2f5"/>
    <xsd:element name="properties">
      <xsd:complexType>
        <xsd:sequence>
          <xsd:element name="documentManagement">
            <xsd:complexType>
              <xsd:all>
                <xsd:element ref="ns2:bcb1675984d34ae3a1ed6b6e433c98de" minOccurs="0"/>
                <xsd:element ref="ns3:TaxCatchAllLabel" minOccurs="0"/>
                <xsd:element ref="ns2:peb8f3fab875401ca34a9f28cac46400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d283e-d7c6-4db4-b263-522c893cd078" elementFormDefault="qualified">
    <xsd:import namespace="http://schemas.microsoft.com/office/2006/documentManagement/types"/>
    <xsd:import namespace="http://schemas.microsoft.com/office/infopath/2007/PartnerControls"/>
    <xsd:element name="bcb1675984d34ae3a1ed6b6e433c98de" ma:index="4" nillable="true" ma:taxonomy="true" ma:internalName="bcb1675984d34ae3a1ed6b6e433c98de" ma:taxonomyFieldName="Directorate" ma:displayName="Directorate" ma:readOnly="false" ma:fieldId="{bcb16759-84d3-4ae3-a1ed-6b6e433c98de}" ma:sspId="d1117845-93f6-4da3-abaa-fcb4fa669c78" ma:termSetId="a3042207-bc74-4e42-93b3-dbb4e6115b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b8f3fab875401ca34a9f28cac46400" ma:index="6" nillable="true" ma:taxonomy="true" ma:internalName="peb8f3fab875401ca34a9f28cac46400" ma:taxonomyFieldName="SecurityClassification" ma:displayName="SecurityClassification" ma:readOnly="false" ma:fieldId="{9eb8f3fa-b875-401c-a34a-9f28cac46400}" ma:sspId="d1117845-93f6-4da3-abaa-fcb4fa669c78" ma:termSetId="cb8bbbf2-2a11-43af-a18e-40ed7c8e4b1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Label" ma:index="5" nillable="true" ma:displayName="Taxonomy Catch All Column1" ma:list="{eb081c03-38cf-458d-8554-7014ea6baf15}" ma:internalName="TaxCatchAllLabel" ma:readOnly="true" ma:showField="CatchAllDataLabel" ma:web="6dfd283e-d7c6-4db4-b263-522c893cd0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9" nillable="true" ma:displayName="Taxonomy Catch All Column" ma:hidden="true" ma:list="{eb081c03-38cf-458d-8554-7014ea6baf15}" ma:internalName="TaxCatchAll" ma:readOnly="false" ma:showField="CatchAllData" ma:web="6dfd283e-d7c6-4db4-b263-522c893cd0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67D6F947-EA7B-4715-B1F3-1C68D321AE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35B482-2757-44BD-87E8-C013087EFE77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62745e8-e224-48e8-a2e3-254862b8c2f5"/>
    <ds:schemaRef ds:uri="http://purl.org/dc/elements/1.1/"/>
    <ds:schemaRef ds:uri="http://purl.org/dc/terms/"/>
    <ds:schemaRef ds:uri="6dfd283e-d7c6-4db4-b263-522c893cd07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797E7E-949B-4554-9D53-FF61C3EBB1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fd283e-d7c6-4db4-b263-522c893cd078"/>
    <ds:schemaRef ds:uri="662745e8-e224-48e8-a2e3-254862b8c2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010D2EC-6F28-45B1-9352-6AB02C58640A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2021</TotalTime>
  <Words>1428</Words>
  <Application>Microsoft Office PowerPoint</Application>
  <PresentationFormat>On-screen Show (4:3)</PresentationFormat>
  <Paragraphs>168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defra-powerpoint-template-3</vt:lpstr>
      <vt:lpstr>DEFRA Waste Prevention Programme</vt:lpstr>
      <vt:lpstr>Waste Prevention Programme for England: Towards a Resource Efficient Economy</vt:lpstr>
      <vt:lpstr>Timeline</vt:lpstr>
      <vt:lpstr>PowerPoint Presentation</vt:lpstr>
      <vt:lpstr>What approach does the Programme take?</vt:lpstr>
      <vt:lpstr>Our theory of change</vt:lpstr>
      <vt:lpstr>Local systems &amp; services – proposals</vt:lpstr>
      <vt:lpstr>Data &amp; Information - proposals</vt:lpstr>
      <vt:lpstr>Construction - proposals</vt:lpstr>
      <vt:lpstr>Textiles - proposals</vt:lpstr>
      <vt:lpstr>Furniture - proposals</vt:lpstr>
      <vt:lpstr>Electronic &amp; electrical equipment - proposals</vt:lpstr>
      <vt:lpstr>Road vehicles - proposals</vt:lpstr>
      <vt:lpstr>Packaging, Plastics and Single-use Items - proposals</vt:lpstr>
      <vt:lpstr>Food - proposals</vt:lpstr>
      <vt:lpstr>Monitoring &amp; evaluation</vt:lpstr>
      <vt:lpstr>Monitoring &amp; evaluation</vt:lpstr>
      <vt:lpstr>PowerPoint Presentation</vt:lpstr>
    </vt:vector>
  </TitlesOfParts>
  <Manager>DEFRA</Manager>
  <Company>Defra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documents: PowerPoint template</dc:title>
  <dc:creator>Ralph, Sam (DEFRA)</dc:creator>
  <cp:lastModifiedBy>Nadiya Catel-Arutyunova</cp:lastModifiedBy>
  <cp:revision>10</cp:revision>
  <cp:lastPrinted>2016-01-28T16:32:45Z</cp:lastPrinted>
  <dcterms:created xsi:type="dcterms:W3CDTF">2016-01-29T13:27:10Z</dcterms:created>
  <dcterms:modified xsi:type="dcterms:W3CDTF">2021-05-12T11:20:41Z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c_EmailSentUTC">
    <vt:lpwstr/>
  </property>
  <property fmtid="{D5CDD505-2E9C-101B-9397-08002B2CF9AE}" pid="3" name="peb8f3fab875401ca34a9f28cac46400">
    <vt:lpwstr/>
  </property>
  <property fmtid="{D5CDD505-2E9C-101B-9397-08002B2CF9AE}" pid="4" name="dlc_EmailReceivedUTC">
    <vt:lpwstr/>
  </property>
  <property fmtid="{D5CDD505-2E9C-101B-9397-08002B2CF9AE}" pid="5" name="dlc_EmailFrom">
    <vt:lpwstr/>
  </property>
  <property fmtid="{D5CDD505-2E9C-101B-9397-08002B2CF9AE}" pid="6" name="dlc_EmailCC">
    <vt:lpwstr/>
  </property>
  <property fmtid="{D5CDD505-2E9C-101B-9397-08002B2CF9AE}" pid="7" name="dlc_EmailSubject">
    <vt:lpwstr/>
  </property>
  <property fmtid="{D5CDD505-2E9C-101B-9397-08002B2CF9AE}" pid="8" name="TaxCatchAll">
    <vt:lpwstr/>
  </property>
  <property fmtid="{D5CDD505-2E9C-101B-9397-08002B2CF9AE}" pid="9" name="dlc_EmailTo">
    <vt:lpwstr/>
  </property>
  <property fmtid="{D5CDD505-2E9C-101B-9397-08002B2CF9AE}" pid="10" name="bcb1675984d34ae3a1ed6b6e433c98de">
    <vt:lpwstr/>
  </property>
  <property fmtid="{D5CDD505-2E9C-101B-9397-08002B2CF9AE}" pid="11" name="_dlc_DocId">
    <vt:lpwstr>CONTENTCLOUD-190616497-11391</vt:lpwstr>
  </property>
  <property fmtid="{D5CDD505-2E9C-101B-9397-08002B2CF9AE}" pid="12" name="_dlc_DocIdItemGuid">
    <vt:lpwstr>2d3c4bb4-87c5-42a7-90de-be19ed0e8f4f</vt:lpwstr>
  </property>
  <property fmtid="{D5CDD505-2E9C-101B-9397-08002B2CF9AE}" pid="13" name="_dlc_DocIdUrl">
    <vt:lpwstr>https://defra.sharepoint.com/sites/def-contentcloud/_layouts/15/DocIdRedir.aspx?ID=CONTENTCLOUD-190616497-11391, CONTENTCLOUD-190616497-11391</vt:lpwstr>
  </property>
  <property fmtid="{D5CDD505-2E9C-101B-9397-08002B2CF9AE}" pid="14" name="DLCPolicyLabelValue">
    <vt:lpwstr>1.0</vt:lpwstr>
  </property>
  <property fmtid="{D5CDD505-2E9C-101B-9397-08002B2CF9AE}" pid="15" name="display_urn:schemas-microsoft-com:office:office#ContentCloud_ContentAssurer">
    <vt:lpwstr>Blacktin, Wayne</vt:lpwstr>
  </property>
  <property fmtid="{D5CDD505-2E9C-101B-9397-08002B2CF9AE}" pid="16" name="display_urn:schemas-microsoft-com:office:office#ContentCloud_Author">
    <vt:lpwstr>Redding, Laura</vt:lpwstr>
  </property>
  <property fmtid="{D5CDD505-2E9C-101B-9397-08002B2CF9AE}" pid="17" name="display_urn:schemas-microsoft-com:office:office#ContentCloud_Approver1">
    <vt:lpwstr>Redding, Laura</vt:lpwstr>
  </property>
  <property fmtid="{D5CDD505-2E9C-101B-9397-08002B2CF9AE}" pid="18" name="display_urn:schemas-microsoft-com:office:office#ContentCloud_SRO">
    <vt:lpwstr>Coughlin, Tasnim</vt:lpwstr>
  </property>
  <property fmtid="{D5CDD505-2E9C-101B-9397-08002B2CF9AE}" pid="19" name="display_urn:schemas-microsoft-com:office:office#ContentCloud_PrimaryContact">
    <vt:lpwstr>Broadhurst, Nigel</vt:lpwstr>
  </property>
  <property fmtid="{D5CDD505-2E9C-101B-9397-08002B2CF9AE}" pid="20" name="n7493b4506bf40e28c373b1e51a33445">
    <vt:lpwstr/>
  </property>
  <property fmtid="{D5CDD505-2E9C-101B-9397-08002B2CF9AE}" pid="21" name="HOCopyrightLevel">
    <vt:lpwstr/>
  </property>
  <property fmtid="{D5CDD505-2E9C-101B-9397-08002B2CF9AE}" pid="22" name="HOGovernmentSecurityClassification">
    <vt:lpwstr/>
  </property>
  <property fmtid="{D5CDD505-2E9C-101B-9397-08002B2CF9AE}" pid="23" name="Directorate">
    <vt:lpwstr/>
  </property>
  <property fmtid="{D5CDD505-2E9C-101B-9397-08002B2CF9AE}" pid="24" name="SecurityClassification">
    <vt:lpwstr/>
  </property>
  <property fmtid="{D5CDD505-2E9C-101B-9397-08002B2CF9AE}" pid="25" name="lae2bfa7b6474897ab4a53f76ea236c7">
    <vt:lpwstr/>
  </property>
  <property fmtid="{D5CDD505-2E9C-101B-9397-08002B2CF9AE}" pid="26" name="cf401361b24e474cb011be6eb76c0e76">
    <vt:lpwstr/>
  </property>
  <property fmtid="{D5CDD505-2E9C-101B-9397-08002B2CF9AE}" pid="27" name="k85d23755b3a46b5a51451cf336b2e9b">
    <vt:lpwstr/>
  </property>
  <property fmtid="{D5CDD505-2E9C-101B-9397-08002B2CF9AE}" pid="28" name="ContentTypeId">
    <vt:lpwstr>0x01010012BADB88E443904BAD910B3A01018B0C02009D0436F9DCCCE3428EF2EB7C7B178EB7</vt:lpwstr>
  </property>
  <property fmtid="{D5CDD505-2E9C-101B-9397-08002B2CF9AE}" pid="29" name="fe59e9859d6a491389c5b03567f5dda5">
    <vt:lpwstr/>
  </property>
  <property fmtid="{D5CDD505-2E9C-101B-9397-08002B2CF9AE}" pid="30" name="Distribution">
    <vt:lpwstr/>
  </property>
  <property fmtid="{D5CDD505-2E9C-101B-9397-08002B2CF9AE}" pid="31" name="OrganisationalUnit">
    <vt:lpwstr/>
  </property>
  <property fmtid="{D5CDD505-2E9C-101B-9397-08002B2CF9AE}" pid="32" name="HOSiteType">
    <vt:lpwstr/>
  </property>
  <property fmtid="{D5CDD505-2E9C-101B-9397-08002B2CF9AE}" pid="33" name="ddeb1fd0a9ad4436a96525d34737dc44">
    <vt:lpwstr/>
  </property>
  <property fmtid="{D5CDD505-2E9C-101B-9397-08002B2CF9AE}" pid="34" name="InformationType">
    <vt:lpwstr/>
  </property>
</Properties>
</file>